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0" r:id="rId4"/>
    <p:sldId id="260" r:id="rId5"/>
    <p:sldId id="276" r:id="rId6"/>
    <p:sldId id="277" r:id="rId7"/>
    <p:sldId id="278" r:id="rId8"/>
    <p:sldId id="279" r:id="rId9"/>
    <p:sldId id="280" r:id="rId10"/>
    <p:sldId id="275" r:id="rId11"/>
    <p:sldId id="281" r:id="rId12"/>
    <p:sldId id="269" r:id="rId13"/>
    <p:sldId id="284" r:id="rId14"/>
    <p:sldId id="285" r:id="rId15"/>
    <p:sldId id="286" r:id="rId16"/>
    <p:sldId id="261" r:id="rId17"/>
    <p:sldId id="271" r:id="rId18"/>
    <p:sldId id="282" r:id="rId19"/>
    <p:sldId id="28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le Caryn Jones" initials="DCJ" lastIdx="12" clrIdx="0">
    <p:extLst>
      <p:ext uri="{19B8F6BF-5375-455C-9EA6-DF929625EA0E}">
        <p15:presenceInfo xmlns:p15="http://schemas.microsoft.com/office/powerpoint/2012/main" userId="S-1-5-21-3639515735-3000443172-754303046-2295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40" autoAdjust="0"/>
    <p:restoredTop sz="93675"/>
  </p:normalViewPr>
  <p:slideViewPr>
    <p:cSldViewPr snapToGrid="0" snapToObjects="1">
      <p:cViewPr varScale="1">
        <p:scale>
          <a:sx n="153" d="100"/>
          <a:sy n="153" d="100"/>
        </p:scale>
        <p:origin x="3066" y="14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007A8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5/2/2019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UNM-HSC2-knockoutwhit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675" y="6461517"/>
            <a:ext cx="923925" cy="32784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5/2/2019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007A8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5/2/2019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pic>
        <p:nvPicPr>
          <p:cNvPr id="9" name="Picture 8" descr="UNM HS2.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950" y="6372873"/>
            <a:ext cx="8147050" cy="521412"/>
          </a:xfrm>
          <a:prstGeom prst="rect">
            <a:avLst/>
          </a:prstGeom>
        </p:spPr>
      </p:pic>
      <p:pic>
        <p:nvPicPr>
          <p:cNvPr id="10" name="Picture 9" descr="UNM-HSC2-knockout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3675" y="6461517"/>
            <a:ext cx="923925" cy="32784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5/2/2019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007A8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5/2/2019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UNM-HSC2-knockoutwhit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675" y="6461517"/>
            <a:ext cx="923925" cy="32784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5/2/2019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5/2/2019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5/2/2019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007A8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5/2/2019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pic>
        <p:nvPicPr>
          <p:cNvPr id="10" name="Picture 9" descr="UNM-HSC2-knockoutwhit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675" y="6461517"/>
            <a:ext cx="923925" cy="327845"/>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007A8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5/2/2019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pic>
        <p:nvPicPr>
          <p:cNvPr id="10" name="Picture 9" descr="UNM-HSC2-knockoutwhit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675" y="6461517"/>
            <a:ext cx="923925" cy="32784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007A8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dirty="0"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5/2/2019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pic>
        <p:nvPicPr>
          <p:cNvPr id="12" name="Picture 11" descr="UNM-HSC2-knockout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3675" y="6461517"/>
            <a:ext cx="923925" cy="32784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007A8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5/2/2019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UNM-HSC2-knockoutwhite.eps"/>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93675" y="6461517"/>
            <a:ext cx="923925" cy="32784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mailto:HRPO@salud.unm.edu" TargetMode="External"/><Relationship Id="rId2" Type="http://schemas.openxmlformats.org/officeDocument/2006/relationships/hyperlink" Target="mailto:HSC-PreAward@salud.unm.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98543" y="4633354"/>
            <a:ext cx="10058400" cy="709714"/>
          </a:xfrm>
        </p:spPr>
        <p:txBody>
          <a:bodyPr>
            <a:normAutofit/>
          </a:bodyPr>
          <a:lstStyle/>
          <a:p>
            <a:pPr algn="ctr"/>
            <a:r>
              <a:rPr lang="en-US" sz="1800" dirty="0" smtClean="0"/>
              <a:t>Data USE Agreements (DUA’S)</a:t>
            </a:r>
          </a:p>
          <a:p>
            <a:pPr algn="ctr"/>
            <a:r>
              <a:rPr lang="en-US" sz="1400" dirty="0" smtClean="0"/>
              <a:t>Sponsored Projects Office (SPO)</a:t>
            </a:r>
            <a:endParaRPr lang="en-US" sz="1400" dirty="0"/>
          </a:p>
        </p:txBody>
      </p:sp>
      <p:pic>
        <p:nvPicPr>
          <p:cNvPr id="2" name="Picture 1" descr="UNM-HSC2-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3929" y="1740312"/>
            <a:ext cx="5054165" cy="1794784"/>
          </a:xfrm>
          <a:prstGeom prst="rect">
            <a:avLst/>
          </a:prstGeom>
        </p:spPr>
      </p:pic>
    </p:spTree>
    <p:extLst>
      <p:ext uri="{BB962C8B-B14F-4D97-AF65-F5344CB8AC3E}">
        <p14:creationId xmlns:p14="http://schemas.microsoft.com/office/powerpoint/2010/main" val="1377184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tx1"/>
                </a:solidFill>
              </a:rPr>
              <a:t>DUA Process </a:t>
            </a:r>
            <a:endParaRPr lang="en-US" sz="5400" b="1" dirty="0">
              <a:solidFill>
                <a:schemeClr val="tx1"/>
              </a:solidFill>
            </a:endParaRPr>
          </a:p>
        </p:txBody>
      </p:sp>
      <p:pic>
        <p:nvPicPr>
          <p:cNvPr id="4" name="Content Placeholder 3"/>
          <p:cNvPicPr>
            <a:picLocks noGrp="1" noChangeAspect="1"/>
          </p:cNvPicPr>
          <p:nvPr>
            <p:ph idx="1"/>
          </p:nvPr>
        </p:nvPicPr>
        <p:blipFill>
          <a:blip r:embed="rId2"/>
          <a:stretch>
            <a:fillRect/>
          </a:stretch>
        </p:blipFill>
        <p:spPr>
          <a:xfrm>
            <a:off x="1097280" y="2253343"/>
            <a:ext cx="10291716" cy="3086099"/>
          </a:xfrm>
          <a:prstGeom prst="rect">
            <a:avLst/>
          </a:prstGeom>
        </p:spPr>
      </p:pic>
    </p:spTree>
    <p:extLst>
      <p:ext uri="{BB962C8B-B14F-4D97-AF65-F5344CB8AC3E}">
        <p14:creationId xmlns:p14="http://schemas.microsoft.com/office/powerpoint/2010/main" val="2732618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tx1"/>
                </a:solidFill>
              </a:rPr>
              <a:t>DUA Process Continued</a:t>
            </a:r>
            <a:endParaRPr lang="en-US" sz="5400" b="1" dirty="0">
              <a:solidFill>
                <a:schemeClr val="tx1"/>
              </a:solidFill>
            </a:endParaRPr>
          </a:p>
        </p:txBody>
      </p:sp>
      <p:sp>
        <p:nvSpPr>
          <p:cNvPr id="3" name="Content Placeholder 2"/>
          <p:cNvSpPr>
            <a:spLocks noGrp="1"/>
          </p:cNvSpPr>
          <p:nvPr>
            <p:ph idx="1"/>
          </p:nvPr>
        </p:nvSpPr>
        <p:spPr/>
        <p:txBody>
          <a:bodyPr/>
          <a:lstStyle/>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DUA’s </a:t>
            </a:r>
            <a:r>
              <a:rPr lang="en-US" dirty="0"/>
              <a:t>are </a:t>
            </a:r>
            <a:r>
              <a:rPr lang="en-US" dirty="0" smtClean="0"/>
              <a:t>typically triggered through the IRB.  If during the IRB Protocol review there is reference to data transfer, the IRB will trigger their Ancillary Process and advise PIs they might require a DUA.  PIs are asked to complete a DUA Questionnaire and send to SPO.  SPO will then review the questionnaire with the Privacy Officer and IT Security to determine if a DUA is required.  If so, the DUA will be drafted and executed by SPO. IRB does require </a:t>
            </a:r>
            <a:r>
              <a:rPr lang="en-US" dirty="0"/>
              <a:t>an executed DUA to be in place before final approval of </a:t>
            </a:r>
            <a:r>
              <a:rPr lang="en-US" dirty="0" smtClean="0"/>
              <a:t>an IRB </a:t>
            </a:r>
            <a:r>
              <a:rPr lang="en-US" dirty="0"/>
              <a:t>study protocol</a:t>
            </a:r>
            <a:r>
              <a:rPr lang="en-US" dirty="0" smtClean="0"/>
              <a:t>.</a:t>
            </a:r>
          </a:p>
          <a:p>
            <a:pPr marL="0" indent="0">
              <a:buNone/>
            </a:pPr>
            <a:endParaRPr lang="en-US" dirty="0"/>
          </a:p>
          <a:p>
            <a:pPr>
              <a:buFont typeface="Wingdings" panose="05000000000000000000" pitchFamily="2" charset="2"/>
              <a:buChar char="§"/>
            </a:pPr>
            <a:r>
              <a:rPr lang="en-US" dirty="0" smtClean="0"/>
              <a:t>At times it is determined a </a:t>
            </a:r>
            <a:r>
              <a:rPr lang="en-US" dirty="0"/>
              <a:t>DUA is not </a:t>
            </a:r>
            <a:r>
              <a:rPr lang="en-US" dirty="0" smtClean="0"/>
              <a:t>required, especially in those cases </a:t>
            </a:r>
            <a:r>
              <a:rPr lang="en-US" dirty="0"/>
              <a:t>when another agreement already describes the data use requirements (e.g., Clinical Trial Agreements, Non Disclosure Agreements, Subawards, etc.)</a:t>
            </a:r>
          </a:p>
          <a:p>
            <a:endParaRPr lang="en-US" dirty="0"/>
          </a:p>
        </p:txBody>
      </p:sp>
    </p:spTree>
    <p:extLst>
      <p:ext uri="{BB962C8B-B14F-4D97-AF65-F5344CB8AC3E}">
        <p14:creationId xmlns:p14="http://schemas.microsoft.com/office/powerpoint/2010/main" val="1225361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845734"/>
            <a:ext cx="10058400" cy="4386390"/>
          </a:xfrm>
        </p:spPr>
        <p:txBody>
          <a:bodyPr>
            <a:normAutofit fontScale="85000" lnSpcReduction="20000"/>
          </a:bodyPr>
          <a:lstStyle/>
          <a:p>
            <a:pPr lvl="0">
              <a:buClr>
                <a:srgbClr val="BA0C2F"/>
              </a:buClr>
              <a:buFont typeface="Wingdings" panose="05000000000000000000" pitchFamily="2" charset="2"/>
              <a:buChar char="§"/>
            </a:pPr>
            <a:r>
              <a:rPr lang="en-US" sz="2400" dirty="0" smtClean="0">
                <a:solidFill>
                  <a:srgbClr val="000000">
                    <a:lumMod val="75000"/>
                    <a:lumOff val="25000"/>
                  </a:srgbClr>
                </a:solidFill>
              </a:rPr>
              <a:t>SPO has various DUA templates that can be used depending on the type of data that is being exchanged.  DUA templates that we use include:</a:t>
            </a:r>
          </a:p>
          <a:p>
            <a:pPr marL="0" lvl="0" indent="0">
              <a:buClr>
                <a:srgbClr val="BA0C2F"/>
              </a:buClr>
              <a:buNone/>
            </a:pPr>
            <a:endParaRPr lang="en-US" sz="2400" dirty="0" smtClean="0">
              <a:solidFill>
                <a:srgbClr val="000000">
                  <a:lumMod val="75000"/>
                  <a:lumOff val="25000"/>
                </a:srgbClr>
              </a:solidFill>
            </a:endParaRPr>
          </a:p>
          <a:p>
            <a:pPr lvl="1">
              <a:buClr>
                <a:srgbClr val="BA0C2F"/>
              </a:buClr>
              <a:buFont typeface="Wingdings" panose="05000000000000000000" pitchFamily="2" charset="2"/>
              <a:buChar char="§"/>
            </a:pPr>
            <a:r>
              <a:rPr lang="en-US" sz="2200" dirty="0" smtClean="0">
                <a:solidFill>
                  <a:srgbClr val="000000">
                    <a:lumMod val="75000"/>
                    <a:lumOff val="25000"/>
                  </a:srgbClr>
                </a:solidFill>
              </a:rPr>
              <a:t>HIPPA covered patient “protected health information (PHI)” (most risk and required safeguards)</a:t>
            </a:r>
          </a:p>
          <a:p>
            <a:pPr marL="201168" lvl="1" indent="0">
              <a:buClr>
                <a:srgbClr val="BA0C2F"/>
              </a:buClr>
              <a:buNone/>
            </a:pPr>
            <a:endParaRPr lang="en-US" sz="2200" dirty="0" smtClean="0">
              <a:solidFill>
                <a:srgbClr val="000000">
                  <a:lumMod val="75000"/>
                  <a:lumOff val="25000"/>
                </a:srgbClr>
              </a:solidFill>
            </a:endParaRPr>
          </a:p>
          <a:p>
            <a:pPr lvl="1">
              <a:buClr>
                <a:srgbClr val="BA0C2F"/>
              </a:buClr>
              <a:buFont typeface="Wingdings" panose="05000000000000000000" pitchFamily="2" charset="2"/>
              <a:buChar char="§"/>
            </a:pPr>
            <a:r>
              <a:rPr lang="en-US" sz="2200" dirty="0" smtClean="0">
                <a:solidFill>
                  <a:srgbClr val="000000">
                    <a:lumMod val="75000"/>
                    <a:lumOff val="25000"/>
                  </a:srgbClr>
                </a:solidFill>
              </a:rPr>
              <a:t>Limited Data Sets (as defined by HIPPA)</a:t>
            </a:r>
          </a:p>
          <a:p>
            <a:pPr marL="201168" lvl="1" indent="0">
              <a:buClr>
                <a:srgbClr val="BA0C2F"/>
              </a:buClr>
              <a:buNone/>
            </a:pPr>
            <a:endParaRPr lang="en-US" sz="2200" dirty="0" smtClean="0">
              <a:solidFill>
                <a:srgbClr val="000000">
                  <a:lumMod val="75000"/>
                  <a:lumOff val="25000"/>
                </a:srgbClr>
              </a:solidFill>
            </a:endParaRPr>
          </a:p>
          <a:p>
            <a:pPr lvl="1">
              <a:buClr>
                <a:srgbClr val="BA0C2F"/>
              </a:buClr>
              <a:buFont typeface="Wingdings" panose="05000000000000000000" pitchFamily="2" charset="2"/>
              <a:buChar char="§"/>
            </a:pPr>
            <a:r>
              <a:rPr lang="en-US" sz="2200" dirty="0" smtClean="0">
                <a:solidFill>
                  <a:srgbClr val="000000">
                    <a:lumMod val="75000"/>
                    <a:lumOff val="25000"/>
                  </a:srgbClr>
                </a:solidFill>
              </a:rPr>
              <a:t>De-Identified PHI (requires the removal of the 18 identifiers as defined by HIPPA)</a:t>
            </a:r>
          </a:p>
          <a:p>
            <a:pPr marL="201168" lvl="1" indent="0">
              <a:buClr>
                <a:srgbClr val="BA0C2F"/>
              </a:buClr>
              <a:buNone/>
            </a:pPr>
            <a:endParaRPr lang="en-US" sz="2200" dirty="0" smtClean="0">
              <a:solidFill>
                <a:srgbClr val="000000">
                  <a:lumMod val="75000"/>
                  <a:lumOff val="25000"/>
                </a:srgbClr>
              </a:solidFill>
            </a:endParaRPr>
          </a:p>
          <a:p>
            <a:pPr lvl="1">
              <a:buClr>
                <a:srgbClr val="BA0C2F"/>
              </a:buClr>
              <a:buFont typeface="Wingdings" panose="05000000000000000000" pitchFamily="2" charset="2"/>
              <a:buChar char="§"/>
            </a:pPr>
            <a:r>
              <a:rPr lang="en-US" sz="2200" dirty="0" smtClean="0">
                <a:solidFill>
                  <a:srgbClr val="000000">
                    <a:lumMod val="75000"/>
                    <a:lumOff val="25000"/>
                  </a:srgbClr>
                </a:solidFill>
              </a:rPr>
              <a:t>Personally Identifiable Information (not PHI but includes name, SSN, banking information, etc.)</a:t>
            </a:r>
          </a:p>
          <a:p>
            <a:pPr marL="201168" lvl="1" indent="0">
              <a:buClr>
                <a:srgbClr val="BA0C2F"/>
              </a:buClr>
              <a:buNone/>
            </a:pPr>
            <a:endParaRPr lang="en-US" sz="2200" dirty="0" smtClean="0">
              <a:solidFill>
                <a:srgbClr val="000000">
                  <a:lumMod val="75000"/>
                  <a:lumOff val="25000"/>
                </a:srgbClr>
              </a:solidFill>
            </a:endParaRPr>
          </a:p>
          <a:p>
            <a:pPr>
              <a:buClr>
                <a:srgbClr val="BA0C2F"/>
              </a:buClr>
              <a:buFont typeface="Wingdings" panose="05000000000000000000" pitchFamily="2" charset="2"/>
              <a:buChar char="§"/>
            </a:pPr>
            <a:r>
              <a:rPr lang="en-US" sz="2400" dirty="0" smtClean="0">
                <a:solidFill>
                  <a:srgbClr val="000000">
                    <a:lumMod val="75000"/>
                    <a:lumOff val="25000"/>
                  </a:srgbClr>
                </a:solidFill>
              </a:rPr>
              <a:t>DUAs </a:t>
            </a:r>
            <a:r>
              <a:rPr lang="en-US" sz="2400" b="1" u="sng" dirty="0" smtClean="0">
                <a:solidFill>
                  <a:srgbClr val="FF0000"/>
                </a:solidFill>
              </a:rPr>
              <a:t>REQUIRES</a:t>
            </a:r>
            <a:r>
              <a:rPr lang="en-US" sz="2400" b="1" u="sng" dirty="0" smtClean="0">
                <a:solidFill>
                  <a:srgbClr val="000000">
                    <a:lumMod val="75000"/>
                    <a:lumOff val="25000"/>
                  </a:srgbClr>
                </a:solidFill>
              </a:rPr>
              <a:t> </a:t>
            </a:r>
            <a:r>
              <a:rPr lang="en-US" sz="2400" dirty="0" smtClean="0">
                <a:solidFill>
                  <a:srgbClr val="000000">
                    <a:lumMod val="75000"/>
                    <a:lumOff val="25000"/>
                  </a:srgbClr>
                </a:solidFill>
              </a:rPr>
              <a:t>Institutional authorized signature, which is the Vice Chancellor for Research. </a:t>
            </a:r>
            <a:endParaRPr lang="en-US" sz="2400" dirty="0">
              <a:solidFill>
                <a:srgbClr val="000000">
                  <a:lumMod val="75000"/>
                  <a:lumOff val="25000"/>
                </a:srgbClr>
              </a:solidFill>
            </a:endParaRPr>
          </a:p>
          <a:p>
            <a:endParaRPr lang="en-US" dirty="0"/>
          </a:p>
        </p:txBody>
      </p:sp>
      <p:sp>
        <p:nvSpPr>
          <p:cNvPr id="4" name="Title 1"/>
          <p:cNvSpPr txBox="1">
            <a:spLocks/>
          </p:cNvSpPr>
          <p:nvPr/>
        </p:nvSpPr>
        <p:spPr>
          <a:xfrm>
            <a:off x="1169781" y="279205"/>
            <a:ext cx="10058400" cy="1450757"/>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5400" b="1" dirty="0" smtClean="0">
                <a:solidFill>
                  <a:schemeClr val="tx1"/>
                </a:solidFill>
              </a:rPr>
              <a:t>DUA Process Continued</a:t>
            </a:r>
            <a:endParaRPr lang="en-US" sz="5400" b="1" dirty="0">
              <a:solidFill>
                <a:schemeClr val="tx1"/>
              </a:solidFill>
            </a:endParaRPr>
          </a:p>
        </p:txBody>
      </p:sp>
    </p:spTree>
    <p:extLst>
      <p:ext uri="{BB962C8B-B14F-4D97-AF65-F5344CB8AC3E}">
        <p14:creationId xmlns:p14="http://schemas.microsoft.com/office/powerpoint/2010/main" val="1737638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solidFill>
              </a:rPr>
              <a:t>Definitions</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dirty="0" smtClean="0"/>
              <a:t>HIPPA – acronym for the Health Insurance </a:t>
            </a:r>
            <a:r>
              <a:rPr lang="en-US" dirty="0" smtClean="0"/>
              <a:t>Portability </a:t>
            </a:r>
            <a:r>
              <a:rPr lang="en-US" dirty="0" smtClean="0"/>
              <a:t>and Accountability Act that was passed by Congress in 1996.  HIPPA does the following</a:t>
            </a:r>
            <a:r>
              <a:rPr lang="en-US" dirty="0" smtClean="0"/>
              <a:t>:</a:t>
            </a:r>
          </a:p>
          <a:p>
            <a:pPr marL="0" indent="0">
              <a:buNone/>
            </a:pPr>
            <a:endParaRPr lang="en-US" dirty="0" smtClean="0"/>
          </a:p>
          <a:p>
            <a:pPr lvl="4">
              <a:buFont typeface="Wingdings" panose="05000000000000000000" pitchFamily="2" charset="2"/>
              <a:buChar char="§"/>
            </a:pPr>
            <a:r>
              <a:rPr lang="en-US" dirty="0" smtClean="0"/>
              <a:t>Requires the protection and confidential handling of protected health information</a:t>
            </a:r>
          </a:p>
          <a:p>
            <a:pPr lvl="4">
              <a:buFont typeface="Wingdings" panose="05000000000000000000" pitchFamily="2" charset="2"/>
              <a:buChar char="§"/>
            </a:pPr>
            <a:r>
              <a:rPr lang="en-US" dirty="0" smtClean="0"/>
              <a:t>Mandates industry-wide standards for health care information on electronic billing and other process</a:t>
            </a:r>
          </a:p>
          <a:p>
            <a:pPr lvl="4">
              <a:buFont typeface="Wingdings" panose="05000000000000000000" pitchFamily="2" charset="2"/>
              <a:buChar char="§"/>
            </a:pPr>
            <a:r>
              <a:rPr lang="en-US" dirty="0" smtClean="0"/>
              <a:t>Provides the ability to transfer and continue health insurance coverage for millions of American workers and their families when they change or lose their jobs; and</a:t>
            </a:r>
          </a:p>
          <a:p>
            <a:pPr lvl="4">
              <a:buFont typeface="Wingdings" panose="05000000000000000000" pitchFamily="2" charset="2"/>
              <a:buChar char="§"/>
            </a:pPr>
            <a:r>
              <a:rPr lang="en-US" dirty="0" smtClean="0"/>
              <a:t>Reduces health care fraud and </a:t>
            </a:r>
            <a:r>
              <a:rPr lang="en-US" dirty="0" smtClean="0"/>
              <a:t>abuse</a:t>
            </a:r>
          </a:p>
          <a:p>
            <a:pPr marL="749808" lvl="4" indent="0">
              <a:buNone/>
            </a:pPr>
            <a:endParaRPr lang="en-US" dirty="0"/>
          </a:p>
          <a:p>
            <a:pPr>
              <a:buFont typeface="Wingdings" panose="05000000000000000000" pitchFamily="2" charset="2"/>
              <a:buChar char="§"/>
            </a:pPr>
            <a:r>
              <a:rPr lang="en-US" dirty="0" smtClean="0"/>
              <a:t>PHI – acronym for Protected Health Information. PHI is information that is created or received by a health care provider and that relates to the physical or mental health condition of an individual; the provision of health care to the individual; and the payment information for the individual’s receipt of health care</a:t>
            </a:r>
          </a:p>
          <a:p>
            <a:pPr marL="0" indent="0">
              <a:buNone/>
            </a:pPr>
            <a:r>
              <a:rPr lang="en-US" dirty="0" smtClean="0"/>
              <a:t> </a:t>
            </a:r>
            <a:endParaRPr lang="en-US" dirty="0"/>
          </a:p>
        </p:txBody>
      </p:sp>
    </p:spTree>
    <p:extLst>
      <p:ext uri="{BB962C8B-B14F-4D97-AF65-F5344CB8AC3E}">
        <p14:creationId xmlns:p14="http://schemas.microsoft.com/office/powerpoint/2010/main" val="1699640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solidFill>
              </a:rPr>
              <a:t>Definitions Cont’d</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LDS – acronym for a limited data set.  A “limited data set” is a limited set of identifiable patient information as defined in the Privacy Regulations issued under HIPPA.  In order for the data to be classified as a LDS, the following information pertaining to patient, his or her employer, relatives and household members must be removed:</a:t>
            </a:r>
          </a:p>
          <a:p>
            <a:pPr>
              <a:buFont typeface="Wingdings" panose="05000000000000000000" pitchFamily="2" charset="2"/>
              <a:buChar char="§"/>
            </a:pPr>
            <a:endParaRPr lang="en-US" dirty="0" smtClean="0"/>
          </a:p>
          <a:p>
            <a:pPr>
              <a:buFont typeface="Wingdings" panose="05000000000000000000" pitchFamily="2" charset="2"/>
              <a:buChar char="§"/>
            </a:pPr>
            <a:endParaRPr lang="en-US" dirty="0"/>
          </a:p>
          <a:p>
            <a:pPr marL="0" indent="0">
              <a:buNone/>
            </a:pPr>
            <a:r>
              <a:rPr lang="en-US" dirty="0"/>
              <a:t>  </a:t>
            </a:r>
            <a:r>
              <a:rPr lang="en-US" dirty="0" smtClean="0"/>
              <a:t>  </a:t>
            </a:r>
          </a:p>
          <a:p>
            <a:pPr marL="0" indent="0">
              <a:lnSpc>
                <a:spcPct val="100000"/>
              </a:lnSpc>
              <a:spcBef>
                <a:spcPts val="600"/>
              </a:spcBef>
              <a:spcAft>
                <a:spcPts val="0"/>
              </a:spcAft>
              <a:buNone/>
            </a:pPr>
            <a:r>
              <a:rPr lang="en-US" sz="1200" dirty="0" smtClean="0"/>
              <a:t>*A limited data set may include the following: dates such as admission, discharge, service, DOB, DOD; city, state, five digit or more zip </a:t>
            </a:r>
          </a:p>
          <a:p>
            <a:pPr marL="0" indent="0">
              <a:lnSpc>
                <a:spcPct val="100000"/>
              </a:lnSpc>
              <a:spcBef>
                <a:spcPts val="600"/>
              </a:spcBef>
              <a:spcAft>
                <a:spcPts val="0"/>
              </a:spcAft>
              <a:buNone/>
            </a:pPr>
            <a:r>
              <a:rPr lang="en-US" sz="1200" dirty="0" smtClean="0"/>
              <a:t>    code; and ages in years, months or days or hours</a:t>
            </a:r>
          </a:p>
        </p:txBody>
      </p:sp>
      <p:graphicFrame>
        <p:nvGraphicFramePr>
          <p:cNvPr id="4" name="Table 3"/>
          <p:cNvGraphicFramePr>
            <a:graphicFrameLocks noGrp="1"/>
          </p:cNvGraphicFramePr>
          <p:nvPr>
            <p:extLst>
              <p:ext uri="{D42A27DB-BD31-4B8C-83A1-F6EECF244321}">
                <p14:modId xmlns:p14="http://schemas.microsoft.com/office/powerpoint/2010/main" val="393963021"/>
              </p:ext>
            </p:extLst>
          </p:nvPr>
        </p:nvGraphicFramePr>
        <p:xfrm>
          <a:off x="2112884" y="3140238"/>
          <a:ext cx="7537144" cy="1188720"/>
        </p:xfrm>
        <a:graphic>
          <a:graphicData uri="http://schemas.openxmlformats.org/drawingml/2006/table">
            <a:tbl>
              <a:tblPr firstRow="1" bandRow="1">
                <a:tableStyleId>{5C22544A-7EE6-4342-B048-85BDC9FD1C3A}</a:tableStyleId>
              </a:tblPr>
              <a:tblGrid>
                <a:gridCol w="3768572">
                  <a:extLst>
                    <a:ext uri="{9D8B030D-6E8A-4147-A177-3AD203B41FA5}">
                      <a16:colId xmlns:a16="http://schemas.microsoft.com/office/drawing/2014/main" val="3186422084"/>
                    </a:ext>
                  </a:extLst>
                </a:gridCol>
                <a:gridCol w="3768572">
                  <a:extLst>
                    <a:ext uri="{9D8B030D-6E8A-4147-A177-3AD203B41FA5}">
                      <a16:colId xmlns:a16="http://schemas.microsoft.com/office/drawing/2014/main" val="3940793383"/>
                    </a:ext>
                  </a:extLst>
                </a:gridCol>
              </a:tblGrid>
              <a:tr h="1109033">
                <a:tc>
                  <a:txBody>
                    <a:bodyPr/>
                    <a:lstStyle/>
                    <a:p>
                      <a:pPr marL="171450" indent="-171450">
                        <a:buFont typeface="Arial" panose="020B0604020202020204" pitchFamily="34" charset="0"/>
                        <a:buChar char="•"/>
                      </a:pPr>
                      <a:r>
                        <a:rPr lang="en-US" sz="1200" b="0" dirty="0" smtClean="0">
                          <a:solidFill>
                            <a:schemeClr val="tx1"/>
                          </a:solidFill>
                          <a:latin typeface="+mj-lt"/>
                        </a:rPr>
                        <a:t>Name, address, and phone</a:t>
                      </a:r>
                      <a:r>
                        <a:rPr lang="en-US" sz="1200" b="0" baseline="0" dirty="0" smtClean="0">
                          <a:solidFill>
                            <a:schemeClr val="tx1"/>
                          </a:solidFill>
                          <a:latin typeface="+mj-lt"/>
                        </a:rPr>
                        <a:t> number</a:t>
                      </a:r>
                    </a:p>
                    <a:p>
                      <a:pPr marL="171450" indent="-171450">
                        <a:buFont typeface="Arial" panose="020B0604020202020204" pitchFamily="34" charset="0"/>
                        <a:buChar char="•"/>
                      </a:pPr>
                      <a:r>
                        <a:rPr lang="en-US" sz="1200" b="0" baseline="0" dirty="0" smtClean="0">
                          <a:solidFill>
                            <a:schemeClr val="tx1"/>
                          </a:solidFill>
                          <a:latin typeface="+mj-lt"/>
                        </a:rPr>
                        <a:t>Medical identification or account number</a:t>
                      </a:r>
                    </a:p>
                    <a:p>
                      <a:pPr marL="171450" indent="-171450">
                        <a:buFont typeface="Arial" panose="020B0604020202020204" pitchFamily="34" charset="0"/>
                        <a:buChar char="•"/>
                      </a:pPr>
                      <a:r>
                        <a:rPr lang="en-US" sz="1200" b="0" baseline="0" dirty="0" smtClean="0">
                          <a:solidFill>
                            <a:schemeClr val="tx1"/>
                          </a:solidFill>
                          <a:latin typeface="+mj-lt"/>
                        </a:rPr>
                        <a:t>Health plan or insurance numbers</a:t>
                      </a:r>
                    </a:p>
                    <a:p>
                      <a:pPr marL="171450" indent="-171450">
                        <a:buFont typeface="Arial" panose="020B0604020202020204" pitchFamily="34" charset="0"/>
                        <a:buChar char="•"/>
                      </a:pPr>
                      <a:r>
                        <a:rPr lang="en-US" sz="1200" b="0" baseline="0" dirty="0" smtClean="0">
                          <a:solidFill>
                            <a:schemeClr val="tx1"/>
                          </a:solidFill>
                          <a:latin typeface="+mj-lt"/>
                        </a:rPr>
                        <a:t>Social Security numbers</a:t>
                      </a:r>
                    </a:p>
                    <a:p>
                      <a:pPr marL="171450" indent="-171450">
                        <a:buFont typeface="Arial" panose="020B0604020202020204" pitchFamily="34" charset="0"/>
                        <a:buChar char="•"/>
                      </a:pPr>
                      <a:r>
                        <a:rPr lang="en-US" sz="1200" b="0" baseline="0" dirty="0" smtClean="0">
                          <a:solidFill>
                            <a:schemeClr val="tx1"/>
                          </a:solidFill>
                          <a:latin typeface="+mj-lt"/>
                        </a:rPr>
                        <a:t>Web and IP addresses</a:t>
                      </a:r>
                    </a:p>
                    <a:p>
                      <a:endParaRPr lang="en-US" sz="1200" b="0" dirty="0">
                        <a:solidFill>
                          <a:schemeClr val="tx1"/>
                        </a:solidFill>
                        <a:latin typeface="+mj-lt"/>
                      </a:endParaRPr>
                    </a:p>
                  </a:txBody>
                  <a:tcPr>
                    <a:noFill/>
                  </a:tcPr>
                </a:tc>
                <a:tc>
                  <a:txBody>
                    <a:bodyPr/>
                    <a:lstStyle/>
                    <a:p>
                      <a:pPr marL="171450" indent="-171450">
                        <a:buFont typeface="Arial" panose="020B0604020202020204" pitchFamily="34" charset="0"/>
                        <a:buChar char="•"/>
                      </a:pPr>
                      <a:r>
                        <a:rPr lang="en-US" sz="1200" b="0" baseline="0" dirty="0" smtClean="0">
                          <a:solidFill>
                            <a:schemeClr val="tx1"/>
                          </a:solidFill>
                        </a:rPr>
                        <a:t>Vehicle identification information such as license plate numbers</a:t>
                      </a:r>
                    </a:p>
                    <a:p>
                      <a:pPr marL="171450" indent="-171450">
                        <a:buFont typeface="Arial" panose="020B0604020202020204" pitchFamily="34" charset="0"/>
                        <a:buChar char="•"/>
                      </a:pPr>
                      <a:r>
                        <a:rPr lang="en-US" sz="1200" b="0" baseline="0" dirty="0" smtClean="0">
                          <a:solidFill>
                            <a:schemeClr val="tx1"/>
                          </a:solidFill>
                        </a:rPr>
                        <a:t>Serial numbers or identifiers from devices </a:t>
                      </a:r>
                    </a:p>
                    <a:p>
                      <a:pPr marL="171450" indent="-171450">
                        <a:buFont typeface="Arial" panose="020B0604020202020204" pitchFamily="34" charset="0"/>
                        <a:buChar char="•"/>
                      </a:pPr>
                      <a:r>
                        <a:rPr lang="en-US" sz="1200" b="0" baseline="0" dirty="0" smtClean="0">
                          <a:solidFill>
                            <a:schemeClr val="tx1"/>
                          </a:solidFill>
                        </a:rPr>
                        <a:t>Fingerprint records or voice records</a:t>
                      </a:r>
                    </a:p>
                    <a:p>
                      <a:pPr marL="171450" indent="-171450">
                        <a:buFont typeface="Arial" panose="020B0604020202020204" pitchFamily="34" charset="0"/>
                        <a:buChar char="•"/>
                      </a:pPr>
                      <a:r>
                        <a:rPr lang="en-US" sz="1200" b="0" baseline="0" dirty="0" smtClean="0">
                          <a:solidFill>
                            <a:schemeClr val="tx1"/>
                          </a:solidFill>
                        </a:rPr>
                        <a:t>Facial photographs</a:t>
                      </a:r>
                      <a:endParaRPr lang="en-US" sz="1200" b="0" dirty="0">
                        <a:solidFill>
                          <a:schemeClr val="tx1"/>
                        </a:solidFill>
                      </a:endParaRPr>
                    </a:p>
                  </a:txBody>
                  <a:tcPr>
                    <a:noFill/>
                  </a:tcPr>
                </a:tc>
                <a:extLst>
                  <a:ext uri="{0D108BD9-81ED-4DB2-BD59-A6C34878D82A}">
                    <a16:rowId xmlns:a16="http://schemas.microsoft.com/office/drawing/2014/main" val="3997311881"/>
                  </a:ext>
                </a:extLst>
              </a:tr>
            </a:tbl>
          </a:graphicData>
        </a:graphic>
      </p:graphicFrame>
    </p:spTree>
    <p:extLst>
      <p:ext uri="{BB962C8B-B14F-4D97-AF65-F5344CB8AC3E}">
        <p14:creationId xmlns:p14="http://schemas.microsoft.com/office/powerpoint/2010/main" val="1514382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Definitions Cont’d</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De-identified data – data that has been stripped of all “direct identifiers” or all information that can be used to identify the patient from whose medical record the health information was derived.  Per HIPPA, there are 18 direct identifiers that are to be removed:</a:t>
            </a:r>
          </a:p>
          <a:p>
            <a:pPr>
              <a:buFont typeface="Wingdings" panose="05000000000000000000" pitchFamily="2" charset="2"/>
              <a:buChar char="§"/>
            </a:pPr>
            <a:endParaRPr lang="en-US" dirty="0" smtClean="0"/>
          </a:p>
          <a:p>
            <a:pPr>
              <a:buFont typeface="Wingdings" panose="05000000000000000000" pitchFamily="2" charset="2"/>
              <a:buChar char="§"/>
            </a:pPr>
            <a:endParaRPr lang="en-US" dirty="0"/>
          </a:p>
          <a:p>
            <a:pPr>
              <a:buFont typeface="Wingdings" panose="05000000000000000000" pitchFamily="2" charset="2"/>
              <a:buChar char="§"/>
            </a:pPr>
            <a:endParaRPr lang="en-US" dirty="0" smtClean="0"/>
          </a:p>
          <a:p>
            <a:pPr>
              <a:buFont typeface="Wingdings" panose="05000000000000000000" pitchFamily="2" charset="2"/>
              <a:buChar char="§"/>
            </a:pPr>
            <a:endParaRPr lang="en-US" dirty="0"/>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PII – acronym for personally identifiable information.  Any data that could potentially identify a specific individual.</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831216"/>
              </p:ext>
            </p:extLst>
          </p:nvPr>
        </p:nvGraphicFramePr>
        <p:xfrm>
          <a:off x="2112884" y="2752165"/>
          <a:ext cx="7537144" cy="2420470"/>
        </p:xfrm>
        <a:graphic>
          <a:graphicData uri="http://schemas.openxmlformats.org/drawingml/2006/table">
            <a:tbl>
              <a:tblPr firstRow="1" bandRow="1">
                <a:tableStyleId>{5C22544A-7EE6-4342-B048-85BDC9FD1C3A}</a:tableStyleId>
              </a:tblPr>
              <a:tblGrid>
                <a:gridCol w="3768572">
                  <a:extLst>
                    <a:ext uri="{9D8B030D-6E8A-4147-A177-3AD203B41FA5}">
                      <a16:colId xmlns:a16="http://schemas.microsoft.com/office/drawing/2014/main" val="3186422084"/>
                    </a:ext>
                  </a:extLst>
                </a:gridCol>
                <a:gridCol w="3768572">
                  <a:extLst>
                    <a:ext uri="{9D8B030D-6E8A-4147-A177-3AD203B41FA5}">
                      <a16:colId xmlns:a16="http://schemas.microsoft.com/office/drawing/2014/main" val="3940793383"/>
                    </a:ext>
                  </a:extLst>
                </a:gridCol>
              </a:tblGrid>
              <a:tr h="2420470">
                <a:tc>
                  <a:txBody>
                    <a:bodyPr/>
                    <a:lstStyle/>
                    <a:p>
                      <a:pPr marL="171450" indent="-171450">
                        <a:buFont typeface="Arial" panose="020B0604020202020204" pitchFamily="34" charset="0"/>
                        <a:buChar char="•"/>
                      </a:pPr>
                      <a:r>
                        <a:rPr lang="en-US" sz="1200" b="0" dirty="0" smtClean="0">
                          <a:solidFill>
                            <a:schemeClr val="tx1"/>
                          </a:solidFill>
                          <a:latin typeface="+mj-lt"/>
                        </a:rPr>
                        <a:t>Names</a:t>
                      </a:r>
                    </a:p>
                    <a:p>
                      <a:pPr marL="171450" indent="-171450">
                        <a:buFont typeface="Arial" panose="020B0604020202020204" pitchFamily="34" charset="0"/>
                        <a:buChar char="•"/>
                      </a:pPr>
                      <a:r>
                        <a:rPr lang="en-US" sz="1200" b="0" dirty="0" smtClean="0">
                          <a:solidFill>
                            <a:schemeClr val="tx1"/>
                          </a:solidFill>
                          <a:latin typeface="+mj-lt"/>
                        </a:rPr>
                        <a:t>Geographic subdivisions smaller than a state (e.g. street address, city and ZIP</a:t>
                      </a:r>
                      <a:r>
                        <a:rPr lang="en-US" sz="1200" b="0" baseline="0" dirty="0" smtClean="0">
                          <a:solidFill>
                            <a:schemeClr val="tx1"/>
                          </a:solidFill>
                          <a:latin typeface="+mj-lt"/>
                        </a:rPr>
                        <a:t> code)</a:t>
                      </a:r>
                      <a:endParaRPr lang="en-US" sz="1200" b="0" dirty="0" smtClean="0">
                        <a:solidFill>
                          <a:schemeClr val="tx1"/>
                        </a:solidFill>
                        <a:latin typeface="+mj-lt"/>
                      </a:endParaRPr>
                    </a:p>
                    <a:p>
                      <a:pPr marL="171450" indent="-171450">
                        <a:buFont typeface="Arial" panose="020B0604020202020204" pitchFamily="34" charset="0"/>
                        <a:buChar char="•"/>
                      </a:pPr>
                      <a:r>
                        <a:rPr lang="en-US" sz="1200" b="0" baseline="0" dirty="0" smtClean="0">
                          <a:solidFill>
                            <a:schemeClr val="tx1"/>
                          </a:solidFill>
                          <a:latin typeface="+mj-lt"/>
                        </a:rPr>
                        <a:t>All dates that are related to individual (e.g. date of birth, admission)</a:t>
                      </a:r>
                    </a:p>
                    <a:p>
                      <a:pPr marL="171450" indent="-171450">
                        <a:buFont typeface="Arial" panose="020B0604020202020204" pitchFamily="34" charset="0"/>
                        <a:buChar char="•"/>
                      </a:pPr>
                      <a:r>
                        <a:rPr lang="en-US" sz="1200" b="0" baseline="0" dirty="0" smtClean="0">
                          <a:solidFill>
                            <a:schemeClr val="tx1"/>
                          </a:solidFill>
                          <a:latin typeface="+mj-lt"/>
                        </a:rPr>
                        <a:t>Telephone numbers</a:t>
                      </a:r>
                    </a:p>
                    <a:p>
                      <a:pPr marL="171450" indent="-171450">
                        <a:buFont typeface="Arial" panose="020B0604020202020204" pitchFamily="34" charset="0"/>
                        <a:buChar char="•"/>
                      </a:pPr>
                      <a:r>
                        <a:rPr lang="en-US" sz="1200" b="0" baseline="0" dirty="0" smtClean="0">
                          <a:solidFill>
                            <a:schemeClr val="tx1"/>
                          </a:solidFill>
                          <a:latin typeface="+mj-lt"/>
                        </a:rPr>
                        <a:t>Fax numbers</a:t>
                      </a:r>
                    </a:p>
                    <a:p>
                      <a:pPr marL="171450" indent="-171450">
                        <a:buFont typeface="Arial" panose="020B0604020202020204" pitchFamily="34" charset="0"/>
                        <a:buChar char="•"/>
                      </a:pPr>
                      <a:r>
                        <a:rPr lang="en-US" sz="1200" b="0" baseline="0" dirty="0" smtClean="0">
                          <a:solidFill>
                            <a:schemeClr val="tx1"/>
                          </a:solidFill>
                          <a:latin typeface="+mj-lt"/>
                        </a:rPr>
                        <a:t>Email addresses</a:t>
                      </a:r>
                    </a:p>
                    <a:p>
                      <a:pPr marL="171450" indent="-171450">
                        <a:buFont typeface="Arial" panose="020B0604020202020204" pitchFamily="34" charset="0"/>
                        <a:buChar char="•"/>
                      </a:pPr>
                      <a:r>
                        <a:rPr lang="en-US" sz="1200" b="0" baseline="0" dirty="0" smtClean="0">
                          <a:solidFill>
                            <a:schemeClr val="tx1"/>
                          </a:solidFill>
                          <a:latin typeface="+mj-lt"/>
                        </a:rPr>
                        <a:t>Social Security numbers</a:t>
                      </a:r>
                    </a:p>
                    <a:p>
                      <a:pPr marL="171450" indent="-171450">
                        <a:buFont typeface="Arial" panose="020B0604020202020204" pitchFamily="34" charset="0"/>
                        <a:buChar char="•"/>
                      </a:pPr>
                      <a:r>
                        <a:rPr lang="en-US" sz="1200" b="0" baseline="0" dirty="0" smtClean="0">
                          <a:solidFill>
                            <a:schemeClr val="tx1"/>
                          </a:solidFill>
                          <a:latin typeface="+mj-lt"/>
                        </a:rPr>
                        <a:t>Medical record numbers</a:t>
                      </a:r>
                    </a:p>
                    <a:p>
                      <a:pPr marL="171450" indent="-171450">
                        <a:buFont typeface="Arial" panose="020B0604020202020204" pitchFamily="34" charset="0"/>
                        <a:buChar char="•"/>
                      </a:pPr>
                      <a:r>
                        <a:rPr lang="en-US" sz="1200" b="0" baseline="0" dirty="0" smtClean="0">
                          <a:solidFill>
                            <a:schemeClr val="tx1"/>
                          </a:solidFill>
                          <a:latin typeface="+mj-lt"/>
                        </a:rPr>
                        <a:t>Health plan beneficiary numbers</a:t>
                      </a:r>
                    </a:p>
                    <a:p>
                      <a:pPr marL="171450" indent="-171450">
                        <a:buFont typeface="Arial" panose="020B0604020202020204" pitchFamily="34" charset="0"/>
                        <a:buChar char="•"/>
                      </a:pPr>
                      <a:r>
                        <a:rPr lang="en-US" sz="1200" b="0" baseline="0" dirty="0" smtClean="0">
                          <a:solidFill>
                            <a:schemeClr val="tx1"/>
                          </a:solidFill>
                          <a:latin typeface="+mj-lt"/>
                        </a:rPr>
                        <a:t>Account numbers</a:t>
                      </a:r>
                    </a:p>
                  </a:txBody>
                  <a:tcPr>
                    <a:noFill/>
                  </a:tcPr>
                </a:tc>
                <a:tc>
                  <a:txBody>
                    <a:bodyPr/>
                    <a:lstStyle/>
                    <a:p>
                      <a:pPr marL="171450" indent="-171450">
                        <a:buFont typeface="Arial" panose="020B0604020202020204" pitchFamily="34" charset="0"/>
                        <a:buChar char="•"/>
                      </a:pPr>
                      <a:r>
                        <a:rPr lang="en-US" sz="1200" b="0" baseline="0" dirty="0" smtClean="0">
                          <a:solidFill>
                            <a:schemeClr val="tx1"/>
                          </a:solidFill>
                        </a:rPr>
                        <a:t>Certificate/license numbers</a:t>
                      </a:r>
                    </a:p>
                    <a:p>
                      <a:pPr marL="171450" indent="-171450">
                        <a:buFont typeface="Arial" panose="020B0604020202020204" pitchFamily="34" charset="0"/>
                        <a:buChar char="•"/>
                      </a:pPr>
                      <a:r>
                        <a:rPr lang="en-US" sz="1200" b="0" baseline="0" dirty="0" smtClean="0">
                          <a:solidFill>
                            <a:schemeClr val="tx1"/>
                          </a:solidFill>
                        </a:rPr>
                        <a:t>Vehicle identifiers and serial numbers, including license plate numbers</a:t>
                      </a:r>
                    </a:p>
                    <a:p>
                      <a:pPr marL="171450" indent="-171450">
                        <a:buFont typeface="Arial" panose="020B0604020202020204" pitchFamily="34" charset="0"/>
                        <a:buChar char="•"/>
                      </a:pPr>
                      <a:r>
                        <a:rPr lang="en-US" sz="1200" b="0" baseline="0" dirty="0" smtClean="0">
                          <a:solidFill>
                            <a:schemeClr val="tx1"/>
                          </a:solidFill>
                        </a:rPr>
                        <a:t>Device identifiers and serial numbers</a:t>
                      </a:r>
                    </a:p>
                    <a:p>
                      <a:pPr marL="171450" indent="-171450">
                        <a:buFont typeface="Arial" panose="020B0604020202020204" pitchFamily="34" charset="0"/>
                        <a:buChar char="•"/>
                      </a:pPr>
                      <a:r>
                        <a:rPr lang="en-US" sz="1200" b="0" baseline="0" dirty="0" smtClean="0">
                          <a:solidFill>
                            <a:schemeClr val="tx1"/>
                          </a:solidFill>
                        </a:rPr>
                        <a:t>Web universal locators (URLs)</a:t>
                      </a:r>
                    </a:p>
                    <a:p>
                      <a:pPr marL="171450" indent="-171450">
                        <a:buFont typeface="Arial" panose="020B0604020202020204" pitchFamily="34" charset="0"/>
                        <a:buChar char="•"/>
                      </a:pPr>
                      <a:r>
                        <a:rPr lang="en-US" sz="1200" b="0" baseline="0" dirty="0" smtClean="0">
                          <a:solidFill>
                            <a:schemeClr val="tx1"/>
                          </a:solidFill>
                        </a:rPr>
                        <a:t>IP address numbers</a:t>
                      </a:r>
                    </a:p>
                    <a:p>
                      <a:pPr marL="171450" indent="-171450">
                        <a:buFont typeface="Arial" panose="020B0604020202020204" pitchFamily="34" charset="0"/>
                        <a:buChar char="•"/>
                      </a:pPr>
                      <a:r>
                        <a:rPr lang="en-US" sz="1200" b="0" baseline="0" dirty="0" smtClean="0">
                          <a:solidFill>
                            <a:schemeClr val="tx1"/>
                          </a:solidFill>
                        </a:rPr>
                        <a:t>Biometric identifiers such as fingerprints and voice prints</a:t>
                      </a:r>
                    </a:p>
                    <a:p>
                      <a:pPr marL="171450" indent="-171450">
                        <a:buFont typeface="Arial" panose="020B0604020202020204" pitchFamily="34" charset="0"/>
                        <a:buChar char="•"/>
                      </a:pPr>
                      <a:r>
                        <a:rPr lang="en-US" sz="1200" b="0" baseline="0" dirty="0" smtClean="0">
                          <a:solidFill>
                            <a:schemeClr val="tx1"/>
                          </a:solidFill>
                        </a:rPr>
                        <a:t>Full-face photographic images</a:t>
                      </a:r>
                    </a:p>
                    <a:p>
                      <a:pPr marL="171450" indent="-171450">
                        <a:buFont typeface="Arial" panose="020B0604020202020204" pitchFamily="34" charset="0"/>
                        <a:buChar char="•"/>
                      </a:pPr>
                      <a:r>
                        <a:rPr lang="en-US" sz="1200" b="0" baseline="0" dirty="0" smtClean="0">
                          <a:solidFill>
                            <a:schemeClr val="tx1"/>
                          </a:solidFill>
                        </a:rPr>
                        <a:t>Other unique identifying numbers, characteristics or codes</a:t>
                      </a:r>
                      <a:endParaRPr lang="en-US" sz="1200" b="0" dirty="0">
                        <a:solidFill>
                          <a:schemeClr val="tx1"/>
                        </a:solidFill>
                      </a:endParaRPr>
                    </a:p>
                  </a:txBody>
                  <a:tcPr>
                    <a:noFill/>
                  </a:tcPr>
                </a:tc>
                <a:extLst>
                  <a:ext uri="{0D108BD9-81ED-4DB2-BD59-A6C34878D82A}">
                    <a16:rowId xmlns:a16="http://schemas.microsoft.com/office/drawing/2014/main" val="3997311881"/>
                  </a:ext>
                </a:extLst>
              </a:tr>
            </a:tbl>
          </a:graphicData>
        </a:graphic>
      </p:graphicFrame>
    </p:spTree>
    <p:extLst>
      <p:ext uri="{BB962C8B-B14F-4D97-AF65-F5344CB8AC3E}">
        <p14:creationId xmlns:p14="http://schemas.microsoft.com/office/powerpoint/2010/main" val="4158439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005" y="286603"/>
            <a:ext cx="11523215" cy="1450757"/>
          </a:xfrm>
        </p:spPr>
        <p:txBody>
          <a:bodyPr>
            <a:noAutofit/>
          </a:bodyPr>
          <a:lstStyle/>
          <a:p>
            <a:pPr algn="ctr"/>
            <a:r>
              <a:rPr lang="en-US" sz="5400" b="1" dirty="0" smtClean="0">
                <a:solidFill>
                  <a:schemeClr val="tx1"/>
                </a:solidFill>
              </a:rPr>
              <a:t>Information Needed to Draft DUA?</a:t>
            </a:r>
            <a:endParaRPr lang="en-US" sz="5400" b="1" dirty="0">
              <a:solidFill>
                <a:schemeClr val="tx1"/>
              </a:solidFill>
            </a:endParaRPr>
          </a:p>
        </p:txBody>
      </p:sp>
      <p:sp>
        <p:nvSpPr>
          <p:cNvPr id="3" name="Content Placeholder 2"/>
          <p:cNvSpPr>
            <a:spLocks noGrp="1"/>
          </p:cNvSpPr>
          <p:nvPr>
            <p:ph idx="1"/>
          </p:nvPr>
        </p:nvSpPr>
        <p:spPr>
          <a:xfrm>
            <a:off x="1097280" y="1845733"/>
            <a:ext cx="10058400" cy="4377513"/>
          </a:xfrm>
        </p:spPr>
        <p:txBody>
          <a:bodyPr>
            <a:normAutofit fontScale="85000" lnSpcReduction="20000"/>
          </a:bodyPr>
          <a:lstStyle/>
          <a:p>
            <a:pPr>
              <a:buFont typeface="Wingdings" panose="05000000000000000000" pitchFamily="2" charset="2"/>
              <a:buChar char="§"/>
            </a:pPr>
            <a:r>
              <a:rPr lang="en-US" sz="2400" dirty="0" smtClean="0"/>
              <a:t>A fulsome description of the data (which type is it? E.g., PHI, De-identified, etc.).</a:t>
            </a:r>
          </a:p>
          <a:p>
            <a:pPr marL="0" indent="0">
              <a:buNone/>
            </a:pPr>
            <a:endParaRPr lang="en-US" sz="2400" dirty="0" smtClean="0"/>
          </a:p>
          <a:p>
            <a:pPr>
              <a:buFont typeface="Wingdings" panose="05000000000000000000" pitchFamily="2" charset="2"/>
              <a:buChar char="§"/>
            </a:pPr>
            <a:r>
              <a:rPr lang="en-US" sz="2400" dirty="0" smtClean="0"/>
              <a:t>Description of the data flow which includes, for example, whether it is incoming our outgoing, whether a third party honest broker is involved, or if the collaboration includes collaborating sites. </a:t>
            </a:r>
          </a:p>
          <a:p>
            <a:pPr marL="0" indent="0">
              <a:buNone/>
            </a:pPr>
            <a:endParaRPr lang="en-US" sz="2400" dirty="0" smtClean="0"/>
          </a:p>
          <a:p>
            <a:pPr>
              <a:buFont typeface="Wingdings" panose="05000000000000000000" pitchFamily="2" charset="2"/>
              <a:buChar char="§"/>
            </a:pPr>
            <a:r>
              <a:rPr lang="en-US" sz="2400" dirty="0" smtClean="0"/>
              <a:t>Summary of how the information will be accessed and by whom and whether any special system is needed (e.g. </a:t>
            </a:r>
            <a:r>
              <a:rPr lang="en-US" sz="2400" dirty="0" err="1" smtClean="0"/>
              <a:t>RedCap</a:t>
            </a:r>
            <a:r>
              <a:rPr lang="en-US" sz="2400" dirty="0" smtClean="0"/>
              <a:t>, etc.).</a:t>
            </a:r>
          </a:p>
          <a:p>
            <a:pPr marL="0" indent="0">
              <a:buNone/>
            </a:pPr>
            <a:endParaRPr lang="en-US" sz="2400" dirty="0" smtClean="0"/>
          </a:p>
          <a:p>
            <a:pPr>
              <a:buFont typeface="Wingdings" panose="05000000000000000000" pitchFamily="2" charset="2"/>
              <a:buChar char="§"/>
            </a:pPr>
            <a:r>
              <a:rPr lang="en-US" sz="2400" dirty="0" smtClean="0"/>
              <a:t> Specific restrictions or requirements by third party. Security Restrictions.</a:t>
            </a:r>
          </a:p>
          <a:p>
            <a:pPr marL="0" indent="0">
              <a:buNone/>
            </a:pPr>
            <a:endParaRPr lang="en-US" sz="2400" dirty="0" smtClean="0"/>
          </a:p>
          <a:p>
            <a:pPr marL="0" indent="0" algn="ctr">
              <a:buNone/>
            </a:pPr>
            <a:r>
              <a:rPr lang="en-US" sz="2400" b="1" u="sng" dirty="0" smtClean="0">
                <a:solidFill>
                  <a:srgbClr val="FF0000"/>
                </a:solidFill>
              </a:rPr>
              <a:t>DUA and IRB Protocol MUST have the same data information or it can delay the process</a:t>
            </a:r>
            <a:endParaRPr lang="en-US" sz="2400" b="1" u="sng" dirty="0">
              <a:solidFill>
                <a:srgbClr val="FF0000"/>
              </a:solidFill>
            </a:endParaRPr>
          </a:p>
          <a:p>
            <a:pPr marL="0" indent="0">
              <a:buNone/>
            </a:pPr>
            <a:endParaRPr lang="en-US" dirty="0"/>
          </a:p>
        </p:txBody>
      </p:sp>
      <p:pic>
        <p:nvPicPr>
          <p:cNvPr id="4" name="Picture 3" descr="أكاديمية نيرونت للتطوير و الإبداع"/>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340" y="5286652"/>
            <a:ext cx="1191827" cy="794551"/>
          </a:xfrm>
          <a:prstGeom prst="rect">
            <a:avLst/>
          </a:prstGeom>
        </p:spPr>
      </p:pic>
      <p:pic>
        <p:nvPicPr>
          <p:cNvPr id="5" name="Picture 4" descr="أكاديمية نيرونت للتطوير و الإبداع"/>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9793" y="5286652"/>
            <a:ext cx="1191827" cy="794551"/>
          </a:xfrm>
          <a:prstGeom prst="rect">
            <a:avLst/>
          </a:prstGeom>
        </p:spPr>
      </p:pic>
    </p:spTree>
    <p:extLst>
      <p:ext uri="{BB962C8B-B14F-4D97-AF65-F5344CB8AC3E}">
        <p14:creationId xmlns:p14="http://schemas.microsoft.com/office/powerpoint/2010/main" val="170084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b="1" dirty="0">
                <a:solidFill>
                  <a:schemeClr val="tx1"/>
                </a:solidFill>
              </a:rPr>
              <a:t>Security and Institutional Requirements</a:t>
            </a:r>
          </a:p>
        </p:txBody>
      </p:sp>
      <p:sp>
        <p:nvSpPr>
          <p:cNvPr id="3" name="Content Placeholder 2"/>
          <p:cNvSpPr>
            <a:spLocks noGrp="1"/>
          </p:cNvSpPr>
          <p:nvPr>
            <p:ph idx="1"/>
          </p:nvPr>
        </p:nvSpPr>
        <p:spPr/>
        <p:txBody>
          <a:bodyPr/>
          <a:lstStyle/>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IT/Security </a:t>
            </a:r>
            <a:r>
              <a:rPr lang="en-US" dirty="0"/>
              <a:t>will review the safeguards and systems involved in any data transfer to assure their security</a:t>
            </a:r>
            <a:r>
              <a:rPr lang="en-US" dirty="0" smtClean="0"/>
              <a:t>.</a:t>
            </a:r>
          </a:p>
          <a:p>
            <a:pPr marL="0" indent="0">
              <a:buNone/>
            </a:pPr>
            <a:endParaRPr lang="en-US" dirty="0"/>
          </a:p>
          <a:p>
            <a:pPr>
              <a:buFont typeface="Wingdings" panose="05000000000000000000" pitchFamily="2" charset="2"/>
              <a:buChar char="§"/>
            </a:pPr>
            <a:r>
              <a:rPr lang="en-US" dirty="0" smtClean="0"/>
              <a:t>UNMHSC’s </a:t>
            </a:r>
            <a:r>
              <a:rPr lang="en-US" dirty="0"/>
              <a:t>current </a:t>
            </a:r>
            <a:r>
              <a:rPr lang="en-US" dirty="0" smtClean="0"/>
              <a:t>requirement is </a:t>
            </a:r>
            <a:r>
              <a:rPr lang="en-US" dirty="0"/>
              <a:t>that all incoming data be sent directly to Central/IT to be secured and then provide access to the PI in accordance with the DUA</a:t>
            </a:r>
            <a:r>
              <a:rPr lang="en-US" dirty="0" smtClean="0"/>
              <a:t>.</a:t>
            </a:r>
          </a:p>
          <a:p>
            <a:pPr marL="0" indent="0">
              <a:buNone/>
            </a:pPr>
            <a:endParaRPr lang="en-US" dirty="0"/>
          </a:p>
          <a:p>
            <a:pPr>
              <a:buFont typeface="Wingdings" panose="05000000000000000000" pitchFamily="2" charset="2"/>
              <a:buChar char="§"/>
            </a:pPr>
            <a:r>
              <a:rPr lang="en-US" dirty="0"/>
              <a:t>The more information we have regarding the data flow, data type and any special or unique requirements, the faster the DUA can be finalized.</a:t>
            </a:r>
          </a:p>
          <a:p>
            <a:endParaRPr lang="en-US" dirty="0"/>
          </a:p>
        </p:txBody>
      </p:sp>
    </p:spTree>
    <p:extLst>
      <p:ext uri="{BB962C8B-B14F-4D97-AF65-F5344CB8AC3E}">
        <p14:creationId xmlns:p14="http://schemas.microsoft.com/office/powerpoint/2010/main" val="115442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tx1"/>
                </a:solidFill>
              </a:rPr>
              <a:t>Who Does What?</a:t>
            </a:r>
            <a:endParaRPr lang="en-US" sz="5400" b="1" dirty="0">
              <a:solidFill>
                <a:schemeClr val="tx1"/>
              </a:solidFill>
            </a:endParaRPr>
          </a:p>
        </p:txBody>
      </p:sp>
      <p:sp>
        <p:nvSpPr>
          <p:cNvPr id="3" name="Content Placeholder 2"/>
          <p:cNvSpPr>
            <a:spLocks noGrp="1"/>
          </p:cNvSpPr>
          <p:nvPr>
            <p:ph sz="half" idx="1"/>
          </p:nvPr>
        </p:nvSpPr>
        <p:spPr>
          <a:xfrm>
            <a:off x="1097279" y="1845734"/>
            <a:ext cx="2444911" cy="4023360"/>
          </a:xfrm>
        </p:spPr>
        <p:txBody>
          <a:bodyPr>
            <a:normAutofit fontScale="92500" lnSpcReduction="10000"/>
          </a:bodyPr>
          <a:lstStyle/>
          <a:p>
            <a:pPr algn="ctr"/>
            <a:r>
              <a:rPr lang="en-US" b="1" u="sng" dirty="0" smtClean="0">
                <a:solidFill>
                  <a:schemeClr val="tx1"/>
                </a:solidFill>
              </a:rPr>
              <a:t>Sponsored Projects Office</a:t>
            </a:r>
          </a:p>
          <a:p>
            <a:pPr>
              <a:buClr>
                <a:schemeClr val="accent2"/>
              </a:buClr>
              <a:buFont typeface="Wingdings" panose="05000000000000000000" pitchFamily="2" charset="2"/>
              <a:buChar char="§"/>
            </a:pPr>
            <a:r>
              <a:rPr lang="en-US" sz="1200" dirty="0" smtClean="0">
                <a:solidFill>
                  <a:schemeClr val="tx1"/>
                </a:solidFill>
                <a:latin typeface="+mj-lt"/>
              </a:rPr>
              <a:t>Assist PI through the DUA process, to include update on status</a:t>
            </a:r>
          </a:p>
          <a:p>
            <a:pPr>
              <a:buClr>
                <a:schemeClr val="accent2"/>
              </a:buClr>
              <a:buFont typeface="Wingdings" panose="05000000000000000000" pitchFamily="2" charset="2"/>
              <a:buChar char="§"/>
            </a:pPr>
            <a:r>
              <a:rPr lang="en-US" sz="1200" dirty="0" smtClean="0">
                <a:solidFill>
                  <a:schemeClr val="tx1"/>
                </a:solidFill>
                <a:latin typeface="+mj-lt"/>
              </a:rPr>
              <a:t>Review Data Questionnaire to determine type of template </a:t>
            </a:r>
          </a:p>
          <a:p>
            <a:pPr>
              <a:buClr>
                <a:schemeClr val="accent2"/>
              </a:buClr>
              <a:buFont typeface="Wingdings" panose="05000000000000000000" pitchFamily="2" charset="2"/>
              <a:buChar char="§"/>
            </a:pPr>
            <a:r>
              <a:rPr lang="en-US" sz="1200" dirty="0" smtClean="0">
                <a:solidFill>
                  <a:schemeClr val="tx1"/>
                </a:solidFill>
                <a:latin typeface="+mj-lt"/>
              </a:rPr>
              <a:t>Draft and forward DUA template to Privacy and IT for review</a:t>
            </a:r>
          </a:p>
          <a:p>
            <a:pPr>
              <a:buClr>
                <a:schemeClr val="accent2"/>
              </a:buClr>
              <a:buFont typeface="Wingdings" panose="05000000000000000000" pitchFamily="2" charset="2"/>
              <a:buChar char="§"/>
            </a:pPr>
            <a:r>
              <a:rPr lang="en-US" sz="1200" dirty="0" smtClean="0">
                <a:solidFill>
                  <a:schemeClr val="tx1"/>
                </a:solidFill>
                <a:latin typeface="+mj-lt"/>
              </a:rPr>
              <a:t>Receive Legal approval, when needed</a:t>
            </a:r>
          </a:p>
          <a:p>
            <a:pPr>
              <a:buClr>
                <a:schemeClr val="accent2"/>
              </a:buClr>
              <a:buFont typeface="Wingdings" panose="05000000000000000000" pitchFamily="2" charset="2"/>
              <a:buChar char="§"/>
            </a:pPr>
            <a:r>
              <a:rPr lang="en-US" sz="1200" dirty="0" smtClean="0">
                <a:solidFill>
                  <a:schemeClr val="tx1"/>
                </a:solidFill>
                <a:latin typeface="+mj-lt"/>
              </a:rPr>
              <a:t>Negotiate DUA with collaborating institution</a:t>
            </a:r>
          </a:p>
          <a:p>
            <a:pPr>
              <a:buClr>
                <a:schemeClr val="accent2"/>
              </a:buClr>
              <a:buFont typeface="Wingdings" panose="05000000000000000000" pitchFamily="2" charset="2"/>
              <a:buChar char="§"/>
            </a:pPr>
            <a:r>
              <a:rPr lang="en-US" sz="1200" dirty="0" smtClean="0">
                <a:solidFill>
                  <a:schemeClr val="tx1"/>
                </a:solidFill>
                <a:latin typeface="+mj-lt"/>
              </a:rPr>
              <a:t>Obtain Signatures</a:t>
            </a:r>
          </a:p>
          <a:p>
            <a:pPr>
              <a:buClr>
                <a:schemeClr val="accent2"/>
              </a:buClr>
              <a:buFont typeface="Wingdings" panose="05000000000000000000" pitchFamily="2" charset="2"/>
              <a:buChar char="§"/>
            </a:pPr>
            <a:r>
              <a:rPr lang="en-US" sz="1200" dirty="0" smtClean="0">
                <a:solidFill>
                  <a:schemeClr val="tx1"/>
                </a:solidFill>
                <a:latin typeface="+mj-lt"/>
              </a:rPr>
              <a:t>Track DUA in Click ERA</a:t>
            </a:r>
          </a:p>
          <a:p>
            <a:pPr>
              <a:buClr>
                <a:schemeClr val="accent2"/>
              </a:buClr>
              <a:buFont typeface="Wingdings" panose="05000000000000000000" pitchFamily="2" charset="2"/>
              <a:buChar char="§"/>
            </a:pPr>
            <a:r>
              <a:rPr lang="en-US" sz="1200" dirty="0" smtClean="0">
                <a:solidFill>
                  <a:schemeClr val="tx1"/>
                </a:solidFill>
                <a:latin typeface="+mj-lt"/>
              </a:rPr>
              <a:t>Liaison between Compliance/ PI/Collaborating Institution</a:t>
            </a:r>
          </a:p>
          <a:p>
            <a:pPr marL="201168" lvl="1" indent="0">
              <a:buNone/>
            </a:pPr>
            <a:endParaRPr lang="en-US" dirty="0" smtClean="0"/>
          </a:p>
          <a:p>
            <a:pPr marL="201168" lvl="1" indent="0">
              <a:buNone/>
            </a:pPr>
            <a:endParaRPr lang="en-US" dirty="0" smtClean="0"/>
          </a:p>
        </p:txBody>
      </p:sp>
      <p:sp>
        <p:nvSpPr>
          <p:cNvPr id="4" name="Content Placeholder 3"/>
          <p:cNvSpPr>
            <a:spLocks noGrp="1"/>
          </p:cNvSpPr>
          <p:nvPr>
            <p:ph sz="half" idx="2"/>
          </p:nvPr>
        </p:nvSpPr>
        <p:spPr>
          <a:xfrm>
            <a:off x="3657599" y="1845734"/>
            <a:ext cx="2565647" cy="4053042"/>
          </a:xfrm>
        </p:spPr>
        <p:txBody>
          <a:bodyPr>
            <a:normAutofit fontScale="92500" lnSpcReduction="10000"/>
          </a:bodyPr>
          <a:lstStyle/>
          <a:p>
            <a:pPr algn="ctr"/>
            <a:r>
              <a:rPr lang="en-US" b="1" u="sng" dirty="0" smtClean="0">
                <a:solidFill>
                  <a:schemeClr val="tx1"/>
                </a:solidFill>
              </a:rPr>
              <a:t>Human Research Protections Office (HRPO/IRB)</a:t>
            </a:r>
          </a:p>
          <a:p>
            <a:pPr>
              <a:buFont typeface="Wingdings" panose="05000000000000000000" pitchFamily="2" charset="2"/>
              <a:buChar char="§"/>
            </a:pPr>
            <a:r>
              <a:rPr lang="en-US" sz="1200" dirty="0" smtClean="0">
                <a:solidFill>
                  <a:schemeClr val="tx1"/>
                </a:solidFill>
                <a:latin typeface="+mj-lt"/>
              </a:rPr>
              <a:t>Review/approve proposed data transfer in protocols</a:t>
            </a:r>
          </a:p>
          <a:p>
            <a:pPr>
              <a:buFont typeface="Wingdings" panose="05000000000000000000" pitchFamily="2" charset="2"/>
              <a:buChar char="§"/>
            </a:pPr>
            <a:r>
              <a:rPr lang="en-US" sz="1200" dirty="0" smtClean="0">
                <a:solidFill>
                  <a:schemeClr val="tx1"/>
                </a:solidFill>
                <a:latin typeface="+mj-lt"/>
              </a:rPr>
              <a:t>Trigger DUA review to SPO</a:t>
            </a:r>
          </a:p>
          <a:p>
            <a:pPr>
              <a:buFont typeface="Wingdings" panose="05000000000000000000" pitchFamily="2" charset="2"/>
              <a:buChar char="§"/>
            </a:pPr>
            <a:r>
              <a:rPr lang="en-US" sz="1200" dirty="0" smtClean="0">
                <a:solidFill>
                  <a:schemeClr val="tx1"/>
                </a:solidFill>
                <a:latin typeface="+mj-lt"/>
              </a:rPr>
              <a:t>Ensure information in protocol aligns and conforms to IT Security requirements</a:t>
            </a:r>
          </a:p>
          <a:p>
            <a:pPr>
              <a:buFont typeface="Wingdings" panose="05000000000000000000" pitchFamily="2" charset="2"/>
              <a:buChar char="§"/>
            </a:pPr>
            <a:r>
              <a:rPr lang="en-US" sz="1200" dirty="0" smtClean="0">
                <a:solidFill>
                  <a:schemeClr val="tx1"/>
                </a:solidFill>
                <a:latin typeface="+mj-lt"/>
              </a:rPr>
              <a:t>Ensure data elements are noted in protocol</a:t>
            </a:r>
          </a:p>
          <a:p>
            <a:pPr marL="0" indent="0">
              <a:buNone/>
            </a:pPr>
            <a:endParaRPr lang="en-US" sz="1200" dirty="0" smtClean="0">
              <a:solidFill>
                <a:schemeClr val="tx1"/>
              </a:solidFill>
              <a:latin typeface="+mj-lt"/>
            </a:endParaRPr>
          </a:p>
          <a:p>
            <a:pPr>
              <a:buFont typeface="Wingdings" panose="05000000000000000000" pitchFamily="2" charset="2"/>
              <a:buChar char="§"/>
            </a:pPr>
            <a:endParaRPr lang="en-US" dirty="0"/>
          </a:p>
          <a:p>
            <a:pPr>
              <a:buFont typeface="Wingdings" panose="05000000000000000000" pitchFamily="2" charset="2"/>
              <a:buChar char="§"/>
            </a:pPr>
            <a:endParaRPr lang="en-US" sz="1200" dirty="0" smtClean="0">
              <a:solidFill>
                <a:schemeClr val="tx1"/>
              </a:solidFill>
              <a:latin typeface="+mj-lt"/>
            </a:endParaRPr>
          </a:p>
        </p:txBody>
      </p:sp>
      <p:sp>
        <p:nvSpPr>
          <p:cNvPr id="5" name="Content Placeholder 3"/>
          <p:cNvSpPr txBox="1">
            <a:spLocks/>
          </p:cNvSpPr>
          <p:nvPr/>
        </p:nvSpPr>
        <p:spPr>
          <a:xfrm>
            <a:off x="6407457" y="1845734"/>
            <a:ext cx="2212759"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r>
              <a:rPr lang="en-US" b="1" u="sng" dirty="0" smtClean="0">
                <a:solidFill>
                  <a:schemeClr val="tx1"/>
                </a:solidFill>
              </a:rPr>
              <a:t>Privacy</a:t>
            </a:r>
          </a:p>
          <a:p>
            <a:pPr>
              <a:buFont typeface="Wingdings" panose="05000000000000000000" pitchFamily="2" charset="2"/>
              <a:buChar char="§"/>
            </a:pPr>
            <a:r>
              <a:rPr lang="en-US" sz="1100" dirty="0" smtClean="0">
                <a:solidFill>
                  <a:schemeClr val="tx1"/>
                </a:solidFill>
                <a:latin typeface="+mj-lt"/>
              </a:rPr>
              <a:t>Review data questionnaire and data elements for potential PHI/HIPPA issues</a:t>
            </a:r>
          </a:p>
          <a:p>
            <a:pPr>
              <a:buFont typeface="Wingdings" panose="05000000000000000000" pitchFamily="2" charset="2"/>
              <a:buChar char="§"/>
            </a:pPr>
            <a:r>
              <a:rPr lang="en-US" sz="1100" dirty="0" smtClean="0">
                <a:solidFill>
                  <a:schemeClr val="tx1"/>
                </a:solidFill>
                <a:latin typeface="+mj-lt"/>
              </a:rPr>
              <a:t>Determine/confirm that DUA template is appropriate, and that the data elements are de-identified, a limited data set, PHI or other</a:t>
            </a:r>
          </a:p>
          <a:p>
            <a:pPr>
              <a:buFont typeface="Wingdings" panose="05000000000000000000" pitchFamily="2" charset="2"/>
              <a:buChar char="§"/>
            </a:pPr>
            <a:r>
              <a:rPr lang="en-US" sz="1100" dirty="0" smtClean="0">
                <a:solidFill>
                  <a:schemeClr val="tx1"/>
                </a:solidFill>
                <a:latin typeface="+mj-lt"/>
              </a:rPr>
              <a:t>Advise SPO on information needed to be included in the DUA template</a:t>
            </a:r>
          </a:p>
        </p:txBody>
      </p:sp>
      <p:sp>
        <p:nvSpPr>
          <p:cNvPr id="6" name="Content Placeholder 3"/>
          <p:cNvSpPr txBox="1">
            <a:spLocks/>
          </p:cNvSpPr>
          <p:nvPr/>
        </p:nvSpPr>
        <p:spPr>
          <a:xfrm>
            <a:off x="8886548" y="1845734"/>
            <a:ext cx="2176508"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r>
              <a:rPr lang="en-US" b="1" u="sng" dirty="0" smtClean="0">
                <a:solidFill>
                  <a:schemeClr val="tx1"/>
                </a:solidFill>
              </a:rPr>
              <a:t>IT Security</a:t>
            </a:r>
          </a:p>
          <a:p>
            <a:pPr>
              <a:buFont typeface="Wingdings" panose="05000000000000000000" pitchFamily="2" charset="2"/>
              <a:buChar char="§"/>
            </a:pPr>
            <a:r>
              <a:rPr lang="en-US" sz="1100" dirty="0" smtClean="0">
                <a:solidFill>
                  <a:schemeClr val="tx1"/>
                </a:solidFill>
                <a:latin typeface="+mj-lt"/>
              </a:rPr>
              <a:t>Review data questionnaire and protocol for potential security risks with transfer of data</a:t>
            </a:r>
          </a:p>
          <a:p>
            <a:pPr>
              <a:buFont typeface="Wingdings" panose="05000000000000000000" pitchFamily="2" charset="2"/>
              <a:buChar char="§"/>
            </a:pPr>
            <a:r>
              <a:rPr lang="en-US" sz="1100" dirty="0" smtClean="0">
                <a:latin typeface="+mj-lt"/>
              </a:rPr>
              <a:t>Ensure data is both sent/received through central IT, unless it is directly entered into a system</a:t>
            </a:r>
          </a:p>
          <a:p>
            <a:pPr>
              <a:buFont typeface="Wingdings" panose="05000000000000000000" pitchFamily="2" charset="2"/>
              <a:buChar char="§"/>
            </a:pPr>
            <a:r>
              <a:rPr lang="en-US" sz="1100" dirty="0" smtClean="0">
                <a:solidFill>
                  <a:schemeClr val="tx1"/>
                </a:solidFill>
                <a:latin typeface="+mj-lt"/>
              </a:rPr>
              <a:t>Ensure that proposed systems to be used are “approved”</a:t>
            </a:r>
          </a:p>
          <a:p>
            <a:pPr>
              <a:buFont typeface="Wingdings" panose="05000000000000000000" pitchFamily="2" charset="2"/>
              <a:buChar char="§"/>
            </a:pPr>
            <a:r>
              <a:rPr lang="en-US" sz="1100" dirty="0" smtClean="0">
                <a:solidFill>
                  <a:schemeClr val="tx1"/>
                </a:solidFill>
                <a:latin typeface="+mj-lt"/>
              </a:rPr>
              <a:t>Advise SPO on information needed to be included in the DUA template </a:t>
            </a:r>
          </a:p>
        </p:txBody>
      </p:sp>
      <p:sp>
        <p:nvSpPr>
          <p:cNvPr id="7" name="TextBox 6"/>
          <p:cNvSpPr txBox="1"/>
          <p:nvPr/>
        </p:nvSpPr>
        <p:spPr>
          <a:xfrm>
            <a:off x="1201271" y="5898776"/>
            <a:ext cx="5692588" cy="307777"/>
          </a:xfrm>
          <a:prstGeom prst="rect">
            <a:avLst/>
          </a:prstGeom>
          <a:noFill/>
        </p:spPr>
        <p:txBody>
          <a:bodyPr wrap="square" rtlCol="0">
            <a:spAutoFit/>
          </a:bodyPr>
          <a:lstStyle/>
          <a:p>
            <a:pPr>
              <a:buClr>
                <a:schemeClr val="accent2"/>
              </a:buClr>
            </a:pPr>
            <a:r>
              <a:rPr lang="en-US" sz="1400" dirty="0" smtClean="0"/>
              <a:t>**DUAs sent to Legal for review, when necessary.</a:t>
            </a:r>
            <a:endParaRPr lang="en-US" sz="1400" dirty="0"/>
          </a:p>
        </p:txBody>
      </p:sp>
    </p:spTree>
    <p:extLst>
      <p:ext uri="{BB962C8B-B14F-4D97-AF65-F5344CB8AC3E}">
        <p14:creationId xmlns:p14="http://schemas.microsoft.com/office/powerpoint/2010/main" val="3865321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tx1"/>
                </a:solidFill>
              </a:rPr>
              <a:t>Who to Contact?</a:t>
            </a:r>
            <a:endParaRPr lang="en-US" sz="5400" b="1" dirty="0">
              <a:solidFill>
                <a:schemeClr val="tx1"/>
              </a:solidFill>
            </a:endParaRPr>
          </a:p>
        </p:txBody>
      </p:sp>
      <p:sp>
        <p:nvSpPr>
          <p:cNvPr id="3" name="Content Placeholder 2"/>
          <p:cNvSpPr>
            <a:spLocks noGrp="1"/>
          </p:cNvSpPr>
          <p:nvPr>
            <p:ph idx="1"/>
          </p:nvPr>
        </p:nvSpPr>
        <p:spPr/>
        <p:txBody>
          <a:bodyPr/>
          <a:lstStyle/>
          <a:p>
            <a:pPr marL="0" indent="0" algn="ctr">
              <a:buNone/>
            </a:pPr>
            <a:r>
              <a:rPr lang="en-US" sz="2800" b="1" u="sng" dirty="0" smtClean="0">
                <a:solidFill>
                  <a:schemeClr val="tx1"/>
                </a:solidFill>
              </a:rPr>
              <a:t>HSC Sponsored Projects Office (SPO)</a:t>
            </a:r>
          </a:p>
          <a:p>
            <a:pPr marL="0" indent="0" algn="ctr">
              <a:buNone/>
            </a:pPr>
            <a:r>
              <a:rPr lang="en-US" b="1" dirty="0" smtClean="0"/>
              <a:t>Phone: 272-9383</a:t>
            </a:r>
          </a:p>
          <a:p>
            <a:pPr marL="0" indent="0" algn="ctr">
              <a:buNone/>
            </a:pPr>
            <a:r>
              <a:rPr lang="en-US" b="1" dirty="0" smtClean="0"/>
              <a:t>Email: </a:t>
            </a:r>
            <a:r>
              <a:rPr lang="en-US" b="1" dirty="0" smtClean="0">
                <a:hlinkClick r:id="rId2"/>
              </a:rPr>
              <a:t>HSC-PreAward@salud.unm.edu</a:t>
            </a:r>
            <a:endParaRPr lang="en-US" b="1" dirty="0" smtClean="0"/>
          </a:p>
          <a:p>
            <a:pPr marL="0" indent="0" algn="ctr">
              <a:buNone/>
            </a:pPr>
            <a:endParaRPr lang="en-US" b="1" dirty="0"/>
          </a:p>
          <a:p>
            <a:pPr marL="0" indent="0" algn="ctr">
              <a:buNone/>
            </a:pPr>
            <a:r>
              <a:rPr lang="en-US" sz="2800" b="1" u="sng" dirty="0" smtClean="0">
                <a:solidFill>
                  <a:schemeClr val="tx1"/>
                </a:solidFill>
              </a:rPr>
              <a:t>Human Research Protections Office (IRB)</a:t>
            </a:r>
          </a:p>
          <a:p>
            <a:pPr marL="0" indent="0" algn="ctr">
              <a:buNone/>
            </a:pPr>
            <a:r>
              <a:rPr lang="en-US" b="1" dirty="0" smtClean="0"/>
              <a:t>Phone: 272-1129</a:t>
            </a:r>
          </a:p>
          <a:p>
            <a:pPr marL="0" indent="0" algn="ctr">
              <a:buNone/>
            </a:pPr>
            <a:r>
              <a:rPr lang="en-US" b="1" dirty="0" smtClean="0"/>
              <a:t>Email: </a:t>
            </a:r>
            <a:r>
              <a:rPr lang="en-US" b="1" dirty="0" smtClean="0">
                <a:hlinkClick r:id="rId3"/>
              </a:rPr>
              <a:t>HRPO@salud.unm.edu</a:t>
            </a:r>
            <a:endParaRPr lang="en-US" b="1" dirty="0" smtClean="0"/>
          </a:p>
          <a:p>
            <a:pPr marL="0" indent="0">
              <a:buNone/>
            </a:pPr>
            <a:endParaRPr lang="en-US" dirty="0"/>
          </a:p>
        </p:txBody>
      </p:sp>
    </p:spTree>
    <p:extLst>
      <p:ext uri="{BB962C8B-B14F-4D97-AF65-F5344CB8AC3E}">
        <p14:creationId xmlns:p14="http://schemas.microsoft.com/office/powerpoint/2010/main" val="4159399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t>What is a DUA?</a:t>
            </a:r>
            <a:endParaRPr lang="en-US" sz="5400" b="1" dirty="0"/>
          </a:p>
        </p:txBody>
      </p:sp>
      <p:sp>
        <p:nvSpPr>
          <p:cNvPr id="3" name="Content Placeholder 2"/>
          <p:cNvSpPr>
            <a:spLocks noGrp="1"/>
          </p:cNvSpPr>
          <p:nvPr>
            <p:ph idx="1"/>
          </p:nvPr>
        </p:nvSpPr>
        <p:spPr/>
        <p:txBody>
          <a:bodyPr>
            <a:normAutofit fontScale="92500" lnSpcReduction="20000"/>
          </a:bodyPr>
          <a:lstStyle/>
          <a:p>
            <a:pPr marL="0" indent="0">
              <a:buNone/>
            </a:pPr>
            <a:r>
              <a:rPr lang="en-US" sz="3200" dirty="0"/>
              <a:t>A </a:t>
            </a:r>
            <a:r>
              <a:rPr lang="en-US" sz="3200" dirty="0" smtClean="0"/>
              <a:t>Data Use Agreement is a contractual agreement, between the “provider” of the data and the “recipient” of the data, used for the transfer of non-public data, or data that is subject to some restrictions on its use (i.e. HIPAA and/or Security Requirements). </a:t>
            </a:r>
            <a:endParaRPr lang="en-US" sz="3200" dirty="0" smtClean="0"/>
          </a:p>
          <a:p>
            <a:pPr marL="0" indent="0">
              <a:buNone/>
            </a:pPr>
            <a:r>
              <a:rPr lang="en-US" sz="3200" dirty="0" smtClean="0"/>
              <a:t> </a:t>
            </a:r>
            <a:endParaRPr lang="en-US" sz="3200" dirty="0"/>
          </a:p>
          <a:p>
            <a:pPr marL="0" indent="0">
              <a:buNone/>
            </a:pPr>
            <a:r>
              <a:rPr lang="en-US" sz="3200" dirty="0" smtClean="0"/>
              <a:t>DUAs typically address issues around limitations on use, liability for harm arising from use of data, publication, how data will be exchanged, accessed, stored, used and protected.  </a:t>
            </a:r>
          </a:p>
          <a:p>
            <a:pPr marL="0" indent="0">
              <a:buNone/>
            </a:pPr>
            <a:endParaRPr lang="en-US" sz="2400" dirty="0" smtClean="0"/>
          </a:p>
          <a:p>
            <a:pPr>
              <a:buFont typeface="Wingdings" panose="05000000000000000000" pitchFamily="2" charset="2"/>
              <a:buChar char="§"/>
            </a:pPr>
            <a:endParaRPr lang="en-US" sz="2400" dirty="0" smtClean="0"/>
          </a:p>
          <a:p>
            <a:pPr marL="0" indent="0">
              <a:buNone/>
            </a:pPr>
            <a:endParaRPr lang="en-US" dirty="0"/>
          </a:p>
        </p:txBody>
      </p:sp>
      <p:pic>
        <p:nvPicPr>
          <p:cNvPr id="4" name="Picture 3" descr="Compartición de archivos - Maravent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106079">
            <a:off x="263027" y="469207"/>
            <a:ext cx="1668505" cy="1018438"/>
          </a:xfrm>
          <a:prstGeom prst="rect">
            <a:avLst/>
          </a:prstGeom>
        </p:spPr>
      </p:pic>
      <p:pic>
        <p:nvPicPr>
          <p:cNvPr id="5" name="Picture 4" descr="Compartición de archivos - Maravent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50966">
            <a:off x="10220471" y="458679"/>
            <a:ext cx="1668505" cy="1018438"/>
          </a:xfrm>
          <a:prstGeom prst="rect">
            <a:avLst/>
          </a:prstGeom>
        </p:spPr>
      </p:pic>
    </p:spTree>
    <p:extLst>
      <p:ext uri="{BB962C8B-B14F-4D97-AF65-F5344CB8AC3E}">
        <p14:creationId xmlns:p14="http://schemas.microsoft.com/office/powerpoint/2010/main" val="1535953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solidFill>
                  <a:schemeClr val="tx1"/>
                </a:solidFill>
              </a:rPr>
              <a:t>HIPAA Requirements</a:t>
            </a:r>
          </a:p>
        </p:txBody>
      </p:sp>
      <p:sp>
        <p:nvSpPr>
          <p:cNvPr id="3" name="Content Placeholder 2"/>
          <p:cNvSpPr>
            <a:spLocks noGrp="1"/>
          </p:cNvSpPr>
          <p:nvPr>
            <p:ph idx="1"/>
          </p:nvPr>
        </p:nvSpPr>
        <p:spPr>
          <a:xfrm>
            <a:off x="1097280" y="1845734"/>
            <a:ext cx="10058400" cy="4457412"/>
          </a:xfrm>
        </p:spPr>
        <p:txBody>
          <a:bodyPr>
            <a:normAutofit fontScale="92500" lnSpcReduction="20000"/>
          </a:bodyPr>
          <a:lstStyle/>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Data </a:t>
            </a:r>
            <a:r>
              <a:rPr lang="en-US" dirty="0"/>
              <a:t>that qualifies as identifiable </a:t>
            </a:r>
            <a:r>
              <a:rPr lang="en-US" dirty="0" smtClean="0"/>
              <a:t>Protected Health Information (PHI) </a:t>
            </a:r>
            <a:r>
              <a:rPr lang="en-US" dirty="0"/>
              <a:t>or is a limited data set, HIPAA requires that the information be appropriately secured at all times (in-transit and at rest).  </a:t>
            </a:r>
            <a:endParaRPr lang="en-US" dirty="0" smtClean="0"/>
          </a:p>
          <a:p>
            <a:pPr marL="0" indent="0">
              <a:buNone/>
            </a:pPr>
            <a:endParaRPr lang="en-US" dirty="0" smtClean="0"/>
          </a:p>
          <a:p>
            <a:pPr>
              <a:buFont typeface="Wingdings" panose="05000000000000000000" pitchFamily="2" charset="2"/>
              <a:buChar char="§"/>
            </a:pPr>
            <a:r>
              <a:rPr lang="en-US" dirty="0"/>
              <a:t>The data must be secured against any inappropriate or unauthorized use/access or further </a:t>
            </a:r>
            <a:r>
              <a:rPr lang="en-US" dirty="0" smtClean="0"/>
              <a:t>disclosures (i.e. system hacks</a:t>
            </a:r>
            <a:r>
              <a:rPr lang="en-US" dirty="0" smtClean="0"/>
              <a:t>)</a:t>
            </a:r>
          </a:p>
          <a:p>
            <a:pPr marL="0" indent="0">
              <a:buNone/>
            </a:pPr>
            <a:endParaRPr lang="en-US" dirty="0"/>
          </a:p>
          <a:p>
            <a:pPr>
              <a:buFont typeface="Wingdings" panose="05000000000000000000" pitchFamily="2" charset="2"/>
              <a:buChar char="§"/>
            </a:pPr>
            <a:r>
              <a:rPr lang="en-US" dirty="0"/>
              <a:t>There is a requirement that any unauthorized use/access be reported to the data provider within strict timelines.  This is due to HIPAA’s timing requirements for notifying patients of any breach related to their PHI</a:t>
            </a:r>
            <a:r>
              <a:rPr lang="en-US" dirty="0" smtClean="0"/>
              <a:t>.</a:t>
            </a:r>
          </a:p>
          <a:p>
            <a:pPr marL="0" indent="0">
              <a:buNone/>
            </a:pPr>
            <a:endParaRPr lang="en-US" dirty="0"/>
          </a:p>
          <a:p>
            <a:pPr>
              <a:buFont typeface="Wingdings" panose="05000000000000000000" pitchFamily="2" charset="2"/>
              <a:buChar char="§"/>
            </a:pPr>
            <a:r>
              <a:rPr lang="en-US" dirty="0"/>
              <a:t>For de-identified </a:t>
            </a:r>
            <a:r>
              <a:rPr lang="en-US" dirty="0" smtClean="0"/>
              <a:t>data (data that cannot be used to connect information with a person’s identity), </a:t>
            </a:r>
            <a:r>
              <a:rPr lang="en-US" dirty="0"/>
              <a:t>the recipient must not try to identify the patients and, if the data is coded, must not access that code</a:t>
            </a:r>
            <a:r>
              <a:rPr lang="en-US" dirty="0" smtClean="0"/>
              <a:t>.</a:t>
            </a:r>
            <a:endParaRPr lang="en-US"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3688403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tx1"/>
                </a:solidFill>
              </a:rPr>
              <a:t>Why is a DUA Needed?</a:t>
            </a:r>
            <a:endParaRPr lang="en-US" sz="5400" b="1" dirty="0">
              <a:solidFill>
                <a:schemeClr val="tx1"/>
              </a:solidFill>
            </a:endParaRPr>
          </a:p>
        </p:txBody>
      </p:sp>
      <p:sp>
        <p:nvSpPr>
          <p:cNvPr id="3" name="Content Placeholder 2"/>
          <p:cNvSpPr>
            <a:spLocks noGrp="1"/>
          </p:cNvSpPr>
          <p:nvPr>
            <p:ph idx="1"/>
          </p:nvPr>
        </p:nvSpPr>
        <p:spPr>
          <a:xfrm>
            <a:off x="1097280" y="2024109"/>
            <a:ext cx="10058400" cy="3844985"/>
          </a:xfrm>
        </p:spPr>
        <p:txBody>
          <a:bodyPr>
            <a:normAutofit fontScale="92500"/>
          </a:bodyPr>
          <a:lstStyle/>
          <a:p>
            <a:pPr>
              <a:buFont typeface="Wingdings" panose="05000000000000000000" pitchFamily="2" charset="2"/>
              <a:buChar char="§"/>
            </a:pPr>
            <a:r>
              <a:rPr lang="en-US" sz="2800" dirty="0" smtClean="0"/>
              <a:t>UNMHSC and PI have a responsibility to appropriately safeguard all data that we collect, store and share with any third party.</a:t>
            </a:r>
          </a:p>
          <a:p>
            <a:pPr marL="0" indent="0">
              <a:buNone/>
            </a:pPr>
            <a:endParaRPr lang="en-US" sz="2800" dirty="0" smtClean="0"/>
          </a:p>
          <a:p>
            <a:pPr>
              <a:buFont typeface="Wingdings" panose="05000000000000000000" pitchFamily="2" charset="2"/>
              <a:buChar char="§"/>
            </a:pPr>
            <a:r>
              <a:rPr lang="en-US" sz="2800" dirty="0" smtClean="0"/>
              <a:t>Ensures that appropriate restrictions on use of data are maintained.</a:t>
            </a:r>
          </a:p>
          <a:p>
            <a:pPr marL="0" indent="0">
              <a:buNone/>
            </a:pPr>
            <a:endParaRPr lang="en-US" sz="2800" dirty="0" smtClean="0"/>
          </a:p>
          <a:p>
            <a:pPr>
              <a:buFont typeface="Wingdings" panose="05000000000000000000" pitchFamily="2" charset="2"/>
              <a:buChar char="§"/>
            </a:pPr>
            <a:r>
              <a:rPr lang="en-US" sz="2800" dirty="0" smtClean="0"/>
              <a:t>Protects the </a:t>
            </a:r>
            <a:r>
              <a:rPr lang="en-US" sz="2800" dirty="0"/>
              <a:t>investigator and </a:t>
            </a:r>
            <a:r>
              <a:rPr lang="en-US" sz="2800" dirty="0" smtClean="0"/>
              <a:t>UNMHSC from </a:t>
            </a:r>
            <a:r>
              <a:rPr lang="en-US" sz="2800" dirty="0"/>
              <a:t>any liability or loss arising from a recipient’s use of </a:t>
            </a:r>
            <a:r>
              <a:rPr lang="en-US" sz="2800" dirty="0" smtClean="0"/>
              <a:t>UNMHSC data.</a:t>
            </a:r>
            <a:endParaRPr lang="en-US" sz="2800" dirty="0"/>
          </a:p>
          <a:p>
            <a:pPr marL="0" indent="0">
              <a:buNone/>
            </a:pPr>
            <a:endParaRPr lang="en-US" dirty="0"/>
          </a:p>
          <a:p>
            <a:endParaRPr lang="en-US" dirty="0"/>
          </a:p>
        </p:txBody>
      </p:sp>
    </p:spTree>
    <p:extLst>
      <p:ext uri="{BB962C8B-B14F-4D97-AF65-F5344CB8AC3E}">
        <p14:creationId xmlns:p14="http://schemas.microsoft.com/office/powerpoint/2010/main" val="3769856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tx1"/>
                </a:solidFill>
              </a:rPr>
              <a:t>When is a DUA needed?</a:t>
            </a:r>
            <a:endParaRPr lang="en-US" sz="5400" b="1" dirty="0">
              <a:solidFill>
                <a:schemeClr val="tx1"/>
              </a:solidFill>
            </a:endParaRPr>
          </a:p>
        </p:txBody>
      </p:sp>
      <p:sp>
        <p:nvSpPr>
          <p:cNvPr id="3" name="Content Placeholder 2"/>
          <p:cNvSpPr>
            <a:spLocks noGrp="1"/>
          </p:cNvSpPr>
          <p:nvPr>
            <p:ph idx="1"/>
          </p:nvPr>
        </p:nvSpPr>
        <p:spPr>
          <a:xfrm>
            <a:off x="1097280" y="1845734"/>
            <a:ext cx="10058400" cy="4492922"/>
          </a:xfrm>
        </p:spPr>
        <p:txBody>
          <a:bodyPr>
            <a:normAutofit fontScale="85000" lnSpcReduction="10000"/>
          </a:bodyPr>
          <a:lstStyle/>
          <a:p>
            <a:pPr>
              <a:buFont typeface="Wingdings" panose="05000000000000000000" pitchFamily="2" charset="2"/>
              <a:buChar char="§"/>
            </a:pPr>
            <a:endParaRPr lang="en-US" sz="2400" dirty="0" smtClean="0"/>
          </a:p>
          <a:p>
            <a:pPr>
              <a:buFont typeface="Wingdings" panose="05000000000000000000" pitchFamily="2" charset="2"/>
              <a:buChar char="§"/>
            </a:pPr>
            <a:r>
              <a:rPr lang="en-US" sz="2800" dirty="0" smtClean="0"/>
              <a:t>A </a:t>
            </a:r>
            <a:r>
              <a:rPr lang="en-US" sz="2800" dirty="0"/>
              <a:t>Data Use Agreement </a:t>
            </a:r>
            <a:r>
              <a:rPr lang="en-US" sz="2800" dirty="0" smtClean="0"/>
              <a:t>is often times required for </a:t>
            </a:r>
            <a:r>
              <a:rPr lang="en-US" sz="2800" dirty="0"/>
              <a:t>any incoming or outgoing </a:t>
            </a:r>
            <a:r>
              <a:rPr lang="en-US" sz="2800" dirty="0" smtClean="0"/>
              <a:t>data </a:t>
            </a:r>
            <a:r>
              <a:rPr lang="en-US" sz="2800" dirty="0"/>
              <a:t>related </a:t>
            </a:r>
            <a:r>
              <a:rPr lang="en-US" sz="2800" dirty="0" smtClean="0"/>
              <a:t>to human </a:t>
            </a:r>
            <a:r>
              <a:rPr lang="en-US" sz="2800" dirty="0"/>
              <a:t>research</a:t>
            </a:r>
            <a:r>
              <a:rPr lang="en-US" sz="2800" dirty="0" smtClean="0"/>
              <a:t>.  The DUA process is initiated when the Institutional Review Board (IRB) protocol is submitted through Click IRB and human subject data transfer is identified.  </a:t>
            </a:r>
          </a:p>
          <a:p>
            <a:pPr marL="0" indent="0">
              <a:buNone/>
            </a:pPr>
            <a:endParaRPr lang="en-US" sz="2800" dirty="0"/>
          </a:p>
          <a:p>
            <a:pPr>
              <a:buFont typeface="Wingdings" panose="05000000000000000000" pitchFamily="2" charset="2"/>
              <a:buChar char="§"/>
            </a:pPr>
            <a:r>
              <a:rPr lang="en-US" sz="2800" dirty="0" smtClean="0"/>
              <a:t>A DUA for non-human subject data transfers might be required and is initiated by the PIs reaching out to SPO (272-9383).  </a:t>
            </a:r>
            <a:endParaRPr lang="en-US" sz="2800" dirty="0"/>
          </a:p>
          <a:p>
            <a:pPr marL="0" indent="0">
              <a:buNone/>
            </a:pPr>
            <a:endParaRPr lang="en-US" sz="2800" dirty="0" smtClean="0"/>
          </a:p>
          <a:p>
            <a:pPr>
              <a:buFont typeface="Wingdings" panose="05000000000000000000" pitchFamily="2" charset="2"/>
              <a:buChar char="§"/>
            </a:pPr>
            <a:r>
              <a:rPr lang="en-US" sz="2800" dirty="0" smtClean="0"/>
              <a:t>In order to determine if a DUA is required or another type of agreement is required, IRB and SPO may ask a series of questions. Occasionally, a DUA will not be required but another type of collaboration agreement will.  </a:t>
            </a:r>
            <a:endParaRPr lang="en-US" sz="2800" dirty="0"/>
          </a:p>
        </p:txBody>
      </p:sp>
    </p:spTree>
    <p:extLst>
      <p:ext uri="{BB962C8B-B14F-4D97-AF65-F5344CB8AC3E}">
        <p14:creationId xmlns:p14="http://schemas.microsoft.com/office/powerpoint/2010/main" val="4151489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tx1"/>
                </a:solidFill>
              </a:rPr>
              <a:t>DUA Needed? Scenario 1</a:t>
            </a:r>
            <a:endParaRPr lang="en-US" sz="5400" b="1" dirty="0">
              <a:solidFill>
                <a:schemeClr val="tx1"/>
              </a:solidFill>
            </a:endParaRPr>
          </a:p>
        </p:txBody>
      </p:sp>
      <p:sp>
        <p:nvSpPr>
          <p:cNvPr id="3" name="Content Placeholder 2"/>
          <p:cNvSpPr>
            <a:spLocks noGrp="1"/>
          </p:cNvSpPr>
          <p:nvPr>
            <p:ph idx="1"/>
          </p:nvPr>
        </p:nvSpPr>
        <p:spPr/>
        <p:txBody>
          <a:bodyPr/>
          <a:lstStyle/>
          <a:p>
            <a:pPr lvl="0">
              <a:buClr>
                <a:srgbClr val="BA0C2F"/>
              </a:buClr>
              <a:buFont typeface="Wingdings" panose="05000000000000000000" pitchFamily="2" charset="2"/>
              <a:buChar char="§"/>
            </a:pPr>
            <a:r>
              <a:rPr lang="en-US" sz="2800" dirty="0">
                <a:solidFill>
                  <a:srgbClr val="000000">
                    <a:lumMod val="75000"/>
                    <a:lumOff val="25000"/>
                  </a:srgbClr>
                </a:solidFill>
              </a:rPr>
              <a:t>UNMHSC </a:t>
            </a:r>
            <a:r>
              <a:rPr lang="en-US" sz="2800" dirty="0" smtClean="0">
                <a:solidFill>
                  <a:srgbClr val="000000">
                    <a:lumMod val="75000"/>
                    <a:lumOff val="25000"/>
                  </a:srgbClr>
                </a:solidFill>
              </a:rPr>
              <a:t>PI collaborates on a project with an investigator from University X.  UNMHSC will receive de-identified data from University X.  Is a DUA needed?</a:t>
            </a:r>
          </a:p>
          <a:p>
            <a:pPr marL="0" lvl="0" indent="0">
              <a:buClr>
                <a:srgbClr val="BA0C2F"/>
              </a:buClr>
              <a:buNone/>
            </a:pPr>
            <a:endParaRPr lang="en-US" sz="2800" dirty="0" smtClean="0">
              <a:solidFill>
                <a:srgbClr val="000000">
                  <a:lumMod val="75000"/>
                  <a:lumOff val="25000"/>
                </a:srgbClr>
              </a:solidFill>
            </a:endParaRPr>
          </a:p>
          <a:p>
            <a:pPr lvl="1">
              <a:buClr>
                <a:srgbClr val="BA0C2F"/>
              </a:buClr>
              <a:buFont typeface="Wingdings" panose="05000000000000000000" pitchFamily="2" charset="2"/>
              <a:buChar char="§"/>
            </a:pPr>
            <a:r>
              <a:rPr lang="en-US" sz="2600" b="1" u="sng" dirty="0" smtClean="0">
                <a:solidFill>
                  <a:schemeClr val="tx1"/>
                </a:solidFill>
              </a:rPr>
              <a:t>YES!  </a:t>
            </a:r>
            <a:r>
              <a:rPr lang="en-US" sz="2600" dirty="0" smtClean="0">
                <a:solidFill>
                  <a:srgbClr val="000000">
                    <a:lumMod val="75000"/>
                    <a:lumOff val="25000"/>
                  </a:srgbClr>
                </a:solidFill>
              </a:rPr>
              <a:t>A DUA is needed between UNMHSC (recipient) and University X (provider) for the de-identified data.</a:t>
            </a:r>
            <a:endParaRPr lang="en-US" sz="2600" dirty="0">
              <a:solidFill>
                <a:srgbClr val="000000">
                  <a:lumMod val="75000"/>
                  <a:lumOff val="25000"/>
                </a:srgbClr>
              </a:solidFill>
            </a:endParaRPr>
          </a:p>
          <a:p>
            <a:endParaRPr lang="en-US" dirty="0"/>
          </a:p>
        </p:txBody>
      </p:sp>
    </p:spTree>
    <p:extLst>
      <p:ext uri="{BB962C8B-B14F-4D97-AF65-F5344CB8AC3E}">
        <p14:creationId xmlns:p14="http://schemas.microsoft.com/office/powerpoint/2010/main" val="3655717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tx1"/>
                </a:solidFill>
              </a:rPr>
              <a:t>DUA Needed? Scenario 2</a:t>
            </a:r>
            <a:endParaRPr lang="en-US" sz="5400" b="1" dirty="0">
              <a:solidFill>
                <a:schemeClr val="tx1"/>
              </a:solidFill>
            </a:endParaRPr>
          </a:p>
        </p:txBody>
      </p:sp>
      <p:sp>
        <p:nvSpPr>
          <p:cNvPr id="3" name="Content Placeholder 2"/>
          <p:cNvSpPr>
            <a:spLocks noGrp="1"/>
          </p:cNvSpPr>
          <p:nvPr>
            <p:ph idx="1"/>
          </p:nvPr>
        </p:nvSpPr>
        <p:spPr/>
        <p:txBody>
          <a:bodyPr>
            <a:normAutofit/>
          </a:bodyPr>
          <a:lstStyle/>
          <a:p>
            <a:pPr lvl="0">
              <a:buClr>
                <a:srgbClr val="BA0C2F"/>
              </a:buClr>
              <a:buFont typeface="Wingdings" panose="05000000000000000000" pitchFamily="2" charset="2"/>
              <a:buChar char="§"/>
            </a:pPr>
            <a:r>
              <a:rPr lang="en-US" sz="2800" dirty="0">
                <a:solidFill>
                  <a:srgbClr val="000000">
                    <a:lumMod val="75000"/>
                    <a:lumOff val="25000"/>
                  </a:srgbClr>
                </a:solidFill>
              </a:rPr>
              <a:t>UNMHSC PI collaborates on a project with an investigator from University </a:t>
            </a:r>
            <a:r>
              <a:rPr lang="en-US" sz="2800" dirty="0" smtClean="0">
                <a:solidFill>
                  <a:srgbClr val="000000">
                    <a:lumMod val="75000"/>
                    <a:lumOff val="25000"/>
                  </a:srgbClr>
                </a:solidFill>
              </a:rPr>
              <a:t>X.  UNMHSC PI provides University X access to the UNMHSC </a:t>
            </a:r>
            <a:r>
              <a:rPr lang="en-US" sz="2800" dirty="0" err="1" smtClean="0">
                <a:solidFill>
                  <a:srgbClr val="000000">
                    <a:lumMod val="75000"/>
                    <a:lumOff val="25000"/>
                  </a:srgbClr>
                </a:solidFill>
              </a:rPr>
              <a:t>RedCap</a:t>
            </a:r>
            <a:r>
              <a:rPr lang="en-US" sz="2800" dirty="0" smtClean="0">
                <a:solidFill>
                  <a:srgbClr val="000000">
                    <a:lumMod val="75000"/>
                    <a:lumOff val="25000"/>
                  </a:srgbClr>
                </a:solidFill>
              </a:rPr>
              <a:t> system for data entry/management for University X participants.  UNMHSC will have access to de-identified data from University X through the </a:t>
            </a:r>
            <a:r>
              <a:rPr lang="en-US" sz="2800" dirty="0" err="1" smtClean="0">
                <a:solidFill>
                  <a:srgbClr val="000000">
                    <a:lumMod val="75000"/>
                    <a:lumOff val="25000"/>
                  </a:srgbClr>
                </a:solidFill>
              </a:rPr>
              <a:t>RedCap</a:t>
            </a:r>
            <a:r>
              <a:rPr lang="en-US" sz="2800" dirty="0" smtClean="0">
                <a:solidFill>
                  <a:srgbClr val="000000">
                    <a:lumMod val="75000"/>
                    <a:lumOff val="25000"/>
                  </a:srgbClr>
                </a:solidFill>
              </a:rPr>
              <a:t> system. Is </a:t>
            </a:r>
            <a:r>
              <a:rPr lang="en-US" sz="2800" dirty="0">
                <a:solidFill>
                  <a:srgbClr val="000000">
                    <a:lumMod val="75000"/>
                    <a:lumOff val="25000"/>
                  </a:srgbClr>
                </a:solidFill>
              </a:rPr>
              <a:t>a DUA </a:t>
            </a:r>
            <a:r>
              <a:rPr lang="en-US" sz="2800" dirty="0" smtClean="0">
                <a:solidFill>
                  <a:srgbClr val="000000">
                    <a:lumMod val="75000"/>
                    <a:lumOff val="25000"/>
                  </a:srgbClr>
                </a:solidFill>
              </a:rPr>
              <a:t>needed</a:t>
            </a:r>
            <a:r>
              <a:rPr lang="en-US" sz="2800" dirty="0">
                <a:solidFill>
                  <a:srgbClr val="000000">
                    <a:lumMod val="75000"/>
                    <a:lumOff val="25000"/>
                  </a:srgbClr>
                </a:solidFill>
              </a:rPr>
              <a:t>?</a:t>
            </a:r>
          </a:p>
          <a:p>
            <a:pPr marL="0" lvl="0" indent="0">
              <a:buClr>
                <a:srgbClr val="BA0C2F"/>
              </a:buClr>
              <a:buNone/>
            </a:pPr>
            <a:endParaRPr lang="en-US" sz="2800" dirty="0">
              <a:solidFill>
                <a:srgbClr val="000000">
                  <a:lumMod val="75000"/>
                  <a:lumOff val="25000"/>
                </a:srgbClr>
              </a:solidFill>
            </a:endParaRPr>
          </a:p>
          <a:p>
            <a:pPr lvl="1">
              <a:buClr>
                <a:srgbClr val="BA0C2F"/>
              </a:buClr>
              <a:buFont typeface="Wingdings" panose="05000000000000000000" pitchFamily="2" charset="2"/>
              <a:buChar char="§"/>
            </a:pPr>
            <a:r>
              <a:rPr lang="en-US" sz="2600" b="1" u="sng" dirty="0">
                <a:solidFill>
                  <a:schemeClr val="tx1"/>
                </a:solidFill>
              </a:rPr>
              <a:t>YES!  </a:t>
            </a:r>
            <a:r>
              <a:rPr lang="en-US" sz="2600" dirty="0">
                <a:solidFill>
                  <a:srgbClr val="000000">
                    <a:lumMod val="75000"/>
                    <a:lumOff val="25000"/>
                  </a:srgbClr>
                </a:solidFill>
              </a:rPr>
              <a:t>A DUA is needed </a:t>
            </a:r>
            <a:r>
              <a:rPr lang="en-US" sz="2600" dirty="0" smtClean="0">
                <a:solidFill>
                  <a:srgbClr val="000000">
                    <a:lumMod val="75000"/>
                    <a:lumOff val="25000"/>
                  </a:srgbClr>
                </a:solidFill>
              </a:rPr>
              <a:t>since University </a:t>
            </a:r>
            <a:r>
              <a:rPr lang="en-US" sz="2600" dirty="0">
                <a:solidFill>
                  <a:srgbClr val="000000">
                    <a:lumMod val="75000"/>
                    <a:lumOff val="25000"/>
                  </a:srgbClr>
                </a:solidFill>
              </a:rPr>
              <a:t>X (provider) </a:t>
            </a:r>
            <a:r>
              <a:rPr lang="en-US" sz="2600" dirty="0" smtClean="0">
                <a:solidFill>
                  <a:srgbClr val="000000">
                    <a:lumMod val="75000"/>
                    <a:lumOff val="25000"/>
                  </a:srgbClr>
                </a:solidFill>
              </a:rPr>
              <a:t>is allowing access to UNMHSC (recipient) to their de-identified </a:t>
            </a:r>
            <a:r>
              <a:rPr lang="en-US" sz="2600" dirty="0">
                <a:solidFill>
                  <a:srgbClr val="000000">
                    <a:lumMod val="75000"/>
                    <a:lumOff val="25000"/>
                  </a:srgbClr>
                </a:solidFill>
              </a:rPr>
              <a:t>data.</a:t>
            </a:r>
          </a:p>
          <a:p>
            <a:endParaRPr lang="en-US" dirty="0"/>
          </a:p>
        </p:txBody>
      </p:sp>
    </p:spTree>
    <p:extLst>
      <p:ext uri="{BB962C8B-B14F-4D97-AF65-F5344CB8AC3E}">
        <p14:creationId xmlns:p14="http://schemas.microsoft.com/office/powerpoint/2010/main" val="1261391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tx1"/>
                </a:solidFill>
              </a:rPr>
              <a:t>DUA Needed? Scenario 3</a:t>
            </a:r>
            <a:endParaRPr lang="en-US" sz="5400" b="1" dirty="0">
              <a:solidFill>
                <a:schemeClr val="tx1"/>
              </a:solidFill>
            </a:endParaRPr>
          </a:p>
        </p:txBody>
      </p:sp>
      <p:sp>
        <p:nvSpPr>
          <p:cNvPr id="3" name="Content Placeholder 2"/>
          <p:cNvSpPr>
            <a:spLocks noGrp="1"/>
          </p:cNvSpPr>
          <p:nvPr>
            <p:ph idx="1"/>
          </p:nvPr>
        </p:nvSpPr>
        <p:spPr/>
        <p:txBody>
          <a:bodyPr>
            <a:normAutofit/>
          </a:bodyPr>
          <a:lstStyle/>
          <a:p>
            <a:pPr lvl="0">
              <a:buClr>
                <a:srgbClr val="BA0C2F"/>
              </a:buClr>
              <a:buFont typeface="Wingdings" panose="05000000000000000000" pitchFamily="2" charset="2"/>
              <a:buChar char="§"/>
            </a:pPr>
            <a:r>
              <a:rPr lang="en-US" sz="2800" dirty="0">
                <a:solidFill>
                  <a:srgbClr val="000000">
                    <a:lumMod val="75000"/>
                    <a:lumOff val="25000"/>
                  </a:srgbClr>
                </a:solidFill>
              </a:rPr>
              <a:t>UNMHSC PI collaborates on </a:t>
            </a:r>
            <a:r>
              <a:rPr lang="en-US" sz="2800" dirty="0" smtClean="0">
                <a:solidFill>
                  <a:srgbClr val="000000">
                    <a:lumMod val="75000"/>
                    <a:lumOff val="25000"/>
                  </a:srgbClr>
                </a:solidFill>
              </a:rPr>
              <a:t>a subaward </a:t>
            </a:r>
            <a:r>
              <a:rPr lang="en-US" sz="2800" dirty="0">
                <a:solidFill>
                  <a:srgbClr val="000000">
                    <a:lumMod val="75000"/>
                    <a:lumOff val="25000"/>
                  </a:srgbClr>
                </a:solidFill>
              </a:rPr>
              <a:t>with an investigator from University </a:t>
            </a:r>
            <a:r>
              <a:rPr lang="en-US" sz="2800" dirty="0" smtClean="0">
                <a:solidFill>
                  <a:srgbClr val="000000">
                    <a:lumMod val="75000"/>
                    <a:lumOff val="25000"/>
                  </a:srgbClr>
                </a:solidFill>
              </a:rPr>
              <a:t>X (outgoing $’s to University X). The subaward </a:t>
            </a:r>
            <a:r>
              <a:rPr lang="en-US" sz="2800" dirty="0">
                <a:solidFill>
                  <a:srgbClr val="000000">
                    <a:lumMod val="75000"/>
                    <a:lumOff val="25000"/>
                  </a:srgbClr>
                </a:solidFill>
              </a:rPr>
              <a:t>issued to University X </a:t>
            </a:r>
            <a:r>
              <a:rPr lang="en-US" sz="2800" dirty="0" smtClean="0">
                <a:solidFill>
                  <a:srgbClr val="000000">
                    <a:lumMod val="75000"/>
                    <a:lumOff val="25000"/>
                  </a:srgbClr>
                </a:solidFill>
              </a:rPr>
              <a:t>includes </a:t>
            </a:r>
            <a:r>
              <a:rPr lang="en-US" sz="2800" dirty="0">
                <a:solidFill>
                  <a:srgbClr val="000000">
                    <a:lumMod val="75000"/>
                    <a:lumOff val="25000"/>
                  </a:srgbClr>
                </a:solidFill>
              </a:rPr>
              <a:t>data </a:t>
            </a:r>
            <a:r>
              <a:rPr lang="en-US" sz="2800" dirty="0" smtClean="0">
                <a:solidFill>
                  <a:srgbClr val="000000">
                    <a:lumMod val="75000"/>
                    <a:lumOff val="25000"/>
                  </a:srgbClr>
                </a:solidFill>
              </a:rPr>
              <a:t>language for de-identified data to be received by UNMHSC.  Is </a:t>
            </a:r>
            <a:r>
              <a:rPr lang="en-US" sz="2800" dirty="0">
                <a:solidFill>
                  <a:srgbClr val="000000">
                    <a:lumMod val="75000"/>
                    <a:lumOff val="25000"/>
                  </a:srgbClr>
                </a:solidFill>
              </a:rPr>
              <a:t>a DUA needed?</a:t>
            </a:r>
          </a:p>
          <a:p>
            <a:pPr marL="0" lvl="0" indent="0">
              <a:buClr>
                <a:srgbClr val="BA0C2F"/>
              </a:buClr>
              <a:buNone/>
            </a:pPr>
            <a:endParaRPr lang="en-US" sz="2800" dirty="0">
              <a:solidFill>
                <a:srgbClr val="000000">
                  <a:lumMod val="75000"/>
                  <a:lumOff val="25000"/>
                </a:srgbClr>
              </a:solidFill>
            </a:endParaRPr>
          </a:p>
          <a:p>
            <a:pPr lvl="1">
              <a:buClr>
                <a:srgbClr val="BA0C2F"/>
              </a:buClr>
              <a:buFont typeface="Wingdings" panose="05000000000000000000" pitchFamily="2" charset="2"/>
              <a:buChar char="§"/>
            </a:pPr>
            <a:r>
              <a:rPr lang="en-US" sz="2600" b="1" u="sng" dirty="0" smtClean="0">
                <a:solidFill>
                  <a:schemeClr val="tx1"/>
                </a:solidFill>
              </a:rPr>
              <a:t>No.  </a:t>
            </a:r>
            <a:r>
              <a:rPr lang="en-US" sz="2600" dirty="0" smtClean="0">
                <a:solidFill>
                  <a:srgbClr val="000000">
                    <a:lumMod val="75000"/>
                    <a:lumOff val="25000"/>
                  </a:srgbClr>
                </a:solidFill>
              </a:rPr>
              <a:t>A </a:t>
            </a:r>
            <a:r>
              <a:rPr lang="en-US" sz="2600" dirty="0">
                <a:solidFill>
                  <a:srgbClr val="000000">
                    <a:lumMod val="75000"/>
                    <a:lumOff val="25000"/>
                  </a:srgbClr>
                </a:solidFill>
              </a:rPr>
              <a:t>DUA i</a:t>
            </a:r>
            <a:r>
              <a:rPr lang="en-US" sz="2600" dirty="0" smtClean="0">
                <a:solidFill>
                  <a:srgbClr val="000000">
                    <a:lumMod val="75000"/>
                    <a:lumOff val="25000"/>
                  </a:srgbClr>
                </a:solidFill>
              </a:rPr>
              <a:t>s not needed since the subaward agreement includes reference to the transfer of the </a:t>
            </a:r>
            <a:r>
              <a:rPr lang="en-US" sz="2600" dirty="0">
                <a:solidFill>
                  <a:srgbClr val="000000">
                    <a:lumMod val="75000"/>
                    <a:lumOff val="25000"/>
                  </a:srgbClr>
                </a:solidFill>
              </a:rPr>
              <a:t>de-identified </a:t>
            </a:r>
            <a:r>
              <a:rPr lang="en-US" sz="2600" dirty="0" smtClean="0">
                <a:solidFill>
                  <a:srgbClr val="000000">
                    <a:lumMod val="75000"/>
                    <a:lumOff val="25000"/>
                  </a:srgbClr>
                </a:solidFill>
              </a:rPr>
              <a:t>data and how it will be received.</a:t>
            </a:r>
            <a:endParaRPr lang="en-US" sz="2600" dirty="0">
              <a:solidFill>
                <a:srgbClr val="000000">
                  <a:lumMod val="75000"/>
                  <a:lumOff val="25000"/>
                </a:srgbClr>
              </a:solidFill>
            </a:endParaRPr>
          </a:p>
          <a:p>
            <a:endParaRPr lang="en-US" dirty="0"/>
          </a:p>
        </p:txBody>
      </p:sp>
    </p:spTree>
    <p:extLst>
      <p:ext uri="{BB962C8B-B14F-4D97-AF65-F5344CB8AC3E}">
        <p14:creationId xmlns:p14="http://schemas.microsoft.com/office/powerpoint/2010/main" val="2239073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tx1"/>
                </a:solidFill>
              </a:rPr>
              <a:t>DUA Needed? Scenario 4</a:t>
            </a:r>
            <a:endParaRPr lang="en-US" sz="5400" b="1" dirty="0">
              <a:solidFill>
                <a:schemeClr val="tx1"/>
              </a:solidFill>
            </a:endParaRPr>
          </a:p>
        </p:txBody>
      </p:sp>
      <p:sp>
        <p:nvSpPr>
          <p:cNvPr id="3" name="Content Placeholder 2"/>
          <p:cNvSpPr>
            <a:spLocks noGrp="1"/>
          </p:cNvSpPr>
          <p:nvPr>
            <p:ph idx="1"/>
          </p:nvPr>
        </p:nvSpPr>
        <p:spPr/>
        <p:txBody>
          <a:bodyPr/>
          <a:lstStyle/>
          <a:p>
            <a:pPr>
              <a:buFont typeface="Wingdings" panose="05000000000000000000" pitchFamily="2" charset="2"/>
              <a:buChar char="§"/>
            </a:pPr>
            <a:r>
              <a:rPr lang="en-US" sz="2800" dirty="0" smtClean="0"/>
              <a:t>UNMHSC PI collaborates with University X on a project that will only require the UNMHSC PI and study team to provide their participants with a link to an on-line anonymous survey hosted on University X’s database.  Is a DUA needed?</a:t>
            </a:r>
          </a:p>
          <a:p>
            <a:pPr marL="0" indent="0">
              <a:buNone/>
            </a:pPr>
            <a:endParaRPr lang="en-US" sz="2800" dirty="0" smtClean="0"/>
          </a:p>
          <a:p>
            <a:pPr lvl="1">
              <a:buFont typeface="Wingdings" panose="05000000000000000000" pitchFamily="2" charset="2"/>
              <a:buChar char="§"/>
            </a:pPr>
            <a:r>
              <a:rPr lang="en-US" sz="2800" b="1" u="sng" dirty="0" smtClean="0">
                <a:solidFill>
                  <a:schemeClr val="tx1"/>
                </a:solidFill>
              </a:rPr>
              <a:t>No.  </a:t>
            </a:r>
            <a:r>
              <a:rPr lang="en-US" sz="2800" dirty="0" smtClean="0"/>
              <a:t>Since there is no UNMHSC data that is being shared, there is no DUA needed.  The participants are directly entering their information into University X’s database.</a:t>
            </a:r>
            <a:endParaRPr lang="en-US" dirty="0"/>
          </a:p>
          <a:p>
            <a:pPr marL="0" indent="0">
              <a:buNone/>
            </a:pPr>
            <a:endParaRPr lang="en-US" dirty="0"/>
          </a:p>
        </p:txBody>
      </p:sp>
    </p:spTree>
    <p:extLst>
      <p:ext uri="{BB962C8B-B14F-4D97-AF65-F5344CB8AC3E}">
        <p14:creationId xmlns:p14="http://schemas.microsoft.com/office/powerpoint/2010/main" val="1469479608"/>
      </p:ext>
    </p:extLst>
  </p:cSld>
  <p:clrMapOvr>
    <a:masterClrMapping/>
  </p:clrMapOvr>
</p:sld>
</file>

<file path=ppt/theme/theme1.xml><?xml version="1.0" encoding="utf-8"?>
<a:theme xmlns:a="http://schemas.openxmlformats.org/drawingml/2006/main" name="Retrospect">
  <a:themeElements>
    <a:clrScheme name="Custom 2">
      <a:dk1>
        <a:srgbClr val="000000"/>
      </a:dk1>
      <a:lt1>
        <a:srgbClr val="FFFFFF"/>
      </a:lt1>
      <a:dk2>
        <a:srgbClr val="63666A"/>
      </a:dk2>
      <a:lt2>
        <a:srgbClr val="A7A8AA"/>
      </a:lt2>
      <a:accent1>
        <a:srgbClr val="BA0C2F"/>
      </a:accent1>
      <a:accent2>
        <a:srgbClr val="BA0C2F"/>
      </a:accent2>
      <a:accent3>
        <a:srgbClr val="008A86"/>
      </a:accent3>
      <a:accent4>
        <a:srgbClr val="ED8B00"/>
      </a:accent4>
      <a:accent5>
        <a:srgbClr val="A8AA19"/>
      </a:accent5>
      <a:accent6>
        <a:srgbClr val="C05131"/>
      </a:accent6>
      <a:hlink>
        <a:srgbClr val="008A86"/>
      </a:hlink>
      <a:folHlink>
        <a:srgbClr val="BA0C2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2274</TotalTime>
  <Words>1845</Words>
  <Application>Microsoft Office PowerPoint</Application>
  <PresentationFormat>Widescreen</PresentationFormat>
  <Paragraphs>166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Retrospect</vt:lpstr>
      <vt:lpstr>PowerPoint Presentation</vt:lpstr>
      <vt:lpstr>What is a DUA?</vt:lpstr>
      <vt:lpstr>HIPAA Requirements</vt:lpstr>
      <vt:lpstr>Why is a DUA Needed?</vt:lpstr>
      <vt:lpstr>When is a DUA needed?</vt:lpstr>
      <vt:lpstr>DUA Needed? Scenario 1</vt:lpstr>
      <vt:lpstr>DUA Needed? Scenario 2</vt:lpstr>
      <vt:lpstr>DUA Needed? Scenario 3</vt:lpstr>
      <vt:lpstr>DUA Needed? Scenario 4</vt:lpstr>
      <vt:lpstr>DUA Process </vt:lpstr>
      <vt:lpstr>DUA Process Continued</vt:lpstr>
      <vt:lpstr>PowerPoint Presentation</vt:lpstr>
      <vt:lpstr>Definitions</vt:lpstr>
      <vt:lpstr>Definitions Cont’d</vt:lpstr>
      <vt:lpstr>Definitions Cont’d</vt:lpstr>
      <vt:lpstr>Information Needed to Draft DUA?</vt:lpstr>
      <vt:lpstr>Security and Institutional Requirements</vt:lpstr>
      <vt:lpstr>Who Does What?</vt:lpstr>
      <vt:lpstr>Who to 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Ethan Gregory Rule</dc:creator>
  <cp:lastModifiedBy>Stacy Marie Bigbie</cp:lastModifiedBy>
  <cp:revision>116</cp:revision>
  <dcterms:created xsi:type="dcterms:W3CDTF">2017-06-25T02:05:31Z</dcterms:created>
  <dcterms:modified xsi:type="dcterms:W3CDTF">2019-05-03T01:41:50Z</dcterms:modified>
</cp:coreProperties>
</file>